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F2607F-EAB8-462D-9596-B11A1C51125F}" type="datetime1">
              <a:rPr lang="ru-RU" smtClean="0"/>
              <a:t>12.09.2021</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0EC31D-9C0F-4EDB-9AC9-93AE84D7514D}" type="datetime1">
              <a:rPr lang="ru-RU" smtClean="0"/>
              <a:t>12.09.2021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en-US" dirty="0"/>
          </a:p>
        </p:txBody>
      </p:sp>
      <p:sp>
        <p:nvSpPr>
          <p:cNvPr id="8" name="Дата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1948E6C3-8E12-426B-A56F-861F8B162AC6}" type="datetime1">
              <a:rPr lang="ru-RU" smtClean="0"/>
              <a:t>12.09.2021</a:t>
            </a:fld>
            <a:endParaRPr lang="en-US" dirty="0"/>
          </a:p>
        </p:txBody>
      </p:sp>
      <p:sp>
        <p:nvSpPr>
          <p:cNvPr id="9" name="Нижний колонтитул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81192" y="702156"/>
            <a:ext cx="11029616" cy="1013800"/>
          </a:xfrm>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AD323C2A-FDF4-456A-A556-14045268B55D}" type="datetime1">
              <a:rPr lang="ru-RU" smtClean="0"/>
              <a:t>12.09.2021</a:t>
            </a:fld>
            <a:endParaRPr lang="en-US" dirty="0"/>
          </a:p>
        </p:txBody>
      </p:sp>
      <p:sp>
        <p:nvSpPr>
          <p:cNvPr id="5" name="Нижний колонтитул 4"/>
          <p:cNvSpPr>
            <a:spLocks noGrp="1"/>
          </p:cNvSpPr>
          <p:nvPr>
            <p:ph type="ftr" sz="quarter" idx="11"/>
          </p:nvPr>
        </p:nvSpPr>
        <p:spPr/>
        <p:txBody>
          <a:bodyPr rtlCol="0"/>
          <a:lstStyle/>
          <a:p>
            <a:pPr rtl="0"/>
            <a:endParaRPr lang="en-US" dirty="0"/>
          </a:p>
        </p:txBody>
      </p:sp>
      <p:sp>
        <p:nvSpPr>
          <p:cNvPr id="6" name="Номер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Вертикальный заголовок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774923" y="863600"/>
            <a:ext cx="7161625" cy="4807326"/>
          </a:xfrm>
        </p:spPr>
        <p:txBody>
          <a:bodyPr vert="eaVert" rtlCol="0" anchor="t"/>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Прямоугольник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Прямоугольник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Дата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BBD5CFD7-CC7C-49C5-B221-A9E29F5846A0}" type="datetime1">
              <a:rPr lang="ru-RU" smtClean="0"/>
              <a:t>12.09.2021</a:t>
            </a:fld>
            <a:endParaRPr lang="en-US" dirty="0"/>
          </a:p>
        </p:txBody>
      </p:sp>
      <p:sp>
        <p:nvSpPr>
          <p:cNvPr id="12" name="Нижний колонтитул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Номер слайда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1188720"/>
          </a:xfrm>
        </p:spPr>
        <p:txBody>
          <a:bodyPr rtlCol="0"/>
          <a:lstStyle/>
          <a:p>
            <a:pPr rtl="0"/>
            <a:r>
              <a:rPr lang="ru-RU"/>
              <a:t>Образец заголовка</a:t>
            </a:r>
            <a:endParaRPr lang="en-US" dirty="0"/>
          </a:p>
        </p:txBody>
      </p:sp>
      <p:sp>
        <p:nvSpPr>
          <p:cNvPr id="3" name="Объект 2"/>
          <p:cNvSpPr>
            <a:spLocks noGrp="1"/>
          </p:cNvSpPr>
          <p:nvPr>
            <p:ph idx="1"/>
          </p:nvPr>
        </p:nvSpPr>
        <p:spPr>
          <a:xfrm>
            <a:off x="581192" y="2340864"/>
            <a:ext cx="11029615" cy="3634486"/>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Дата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6E13CF11-4D7C-4367-8D00-578223D03103}" type="datetime1">
              <a:rPr lang="ru-RU" smtClean="0"/>
              <a:t>12.09.2021</a:t>
            </a:fld>
            <a:endParaRPr lang="en-US" dirty="0"/>
          </a:p>
        </p:txBody>
      </p:sp>
      <p:sp>
        <p:nvSpPr>
          <p:cNvPr id="9" name="Нижний колонтитул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7" name="Дата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540FCE8-CB6C-4798-845F-C8260D76B307}" type="datetime1">
              <a:rPr lang="ru-RU" smtClean="0"/>
              <a:t>12.09.2021</a:t>
            </a:fld>
            <a:endParaRPr lang="en-US" dirty="0"/>
          </a:p>
        </p:txBody>
      </p:sp>
      <p:sp>
        <p:nvSpPr>
          <p:cNvPr id="9" name="Нижний колонтитул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581193" y="2228003"/>
            <a:ext cx="5194767"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16039" y="2228003"/>
            <a:ext cx="5194769"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3C13A7E-4C64-47B0-B355-B165BE4012BA}" type="datetime1">
              <a:rPr lang="ru-RU" smtClean="0"/>
              <a:t>12.09.2021</a:t>
            </a:fld>
            <a:endParaRPr lang="en-US" dirty="0"/>
          </a:p>
        </p:txBody>
      </p:sp>
      <p:sp>
        <p:nvSpPr>
          <p:cNvPr id="6" name="Нижний колонтитул 5"/>
          <p:cNvSpPr>
            <a:spLocks noGrp="1"/>
          </p:cNvSpPr>
          <p:nvPr>
            <p:ph type="ftr" sz="quarter" idx="11"/>
          </p:nvPr>
        </p:nvSpPr>
        <p:spPr/>
        <p:txBody>
          <a:bodyPr rtlCol="0"/>
          <a:lstStyle/>
          <a:p>
            <a:pPr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581194" y="2926052"/>
            <a:ext cx="5194766"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ru-RU"/>
              <a:t>Образец текста</a:t>
            </a:r>
          </a:p>
        </p:txBody>
      </p:sp>
      <p:sp>
        <p:nvSpPr>
          <p:cNvPr id="6" name="Объект 5"/>
          <p:cNvSpPr>
            <a:spLocks noGrp="1"/>
          </p:cNvSpPr>
          <p:nvPr>
            <p:ph sz="quarter" idx="4"/>
          </p:nvPr>
        </p:nvSpPr>
        <p:spPr>
          <a:xfrm>
            <a:off x="6416037" y="2926052"/>
            <a:ext cx="5194771"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p:cNvSpPr>
            <a:spLocks noGrp="1"/>
          </p:cNvSpPr>
          <p:nvPr>
            <p:ph type="dt" sz="half" idx="10"/>
          </p:nvPr>
        </p:nvSpPr>
        <p:spPr/>
        <p:txBody>
          <a:bodyPr rtlCol="0"/>
          <a:lstStyle/>
          <a:p>
            <a:pPr rtl="0"/>
            <a:fld id="{731CA3B4-5CE4-4976-BBFE-4E91C7258FC5}" type="datetime1">
              <a:rPr lang="ru-RU" smtClean="0"/>
              <a:t>12.09.2021</a:t>
            </a:fld>
            <a:endParaRPr lang="en-US" dirty="0"/>
          </a:p>
        </p:txBody>
      </p:sp>
      <p:sp>
        <p:nvSpPr>
          <p:cNvPr id="8" name="Нижний колонтитул 7"/>
          <p:cNvSpPr>
            <a:spLocks noGrp="1"/>
          </p:cNvSpPr>
          <p:nvPr>
            <p:ph type="ftr" sz="quarter" idx="11"/>
          </p:nvPr>
        </p:nvSpPr>
        <p:spPr/>
        <p:txBody>
          <a:bodyPr rtlCol="0"/>
          <a:lstStyle/>
          <a:p>
            <a:pPr rtl="0"/>
            <a:endParaRPr lang="en-US" dirty="0"/>
          </a:p>
        </p:txBody>
      </p:sp>
      <p:sp>
        <p:nvSpPr>
          <p:cNvPr id="9" name="Номер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D5316041-DA7D-4734-AA8C-761AB09393E2}" type="datetime1">
              <a:rPr lang="ru-RU" smtClean="0"/>
              <a:t>12.09.2021</a:t>
            </a:fld>
            <a:endParaRPr lang="en-US" dirty="0"/>
          </a:p>
        </p:txBody>
      </p:sp>
      <p:sp>
        <p:nvSpPr>
          <p:cNvPr id="4" name="Нижний колонтитул 3"/>
          <p:cNvSpPr>
            <a:spLocks noGrp="1"/>
          </p:cNvSpPr>
          <p:nvPr>
            <p:ph type="ftr" sz="quarter" idx="11"/>
          </p:nvPr>
        </p:nvSpPr>
        <p:spPr/>
        <p:txBody>
          <a:bodyPr rtlCol="0"/>
          <a:lstStyle/>
          <a:p>
            <a:pPr rtl="0"/>
            <a:endParaRPr lang="en-US" dirty="0"/>
          </a:p>
        </p:txBody>
      </p:sp>
      <p:sp>
        <p:nvSpPr>
          <p:cNvPr id="5" name="Номер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8692EF8B-D3DF-4216-96A1-1B1DE794B37A}" type="datetime1">
              <a:rPr lang="ru-RU" smtClean="0"/>
              <a:t>12.09.2021</a:t>
            </a:fld>
            <a:endParaRPr lang="en-US" dirty="0"/>
          </a:p>
        </p:txBody>
      </p:sp>
      <p:sp>
        <p:nvSpPr>
          <p:cNvPr id="3" name="Нижний колонтитул 2"/>
          <p:cNvSpPr>
            <a:spLocks noGrp="1"/>
          </p:cNvSpPr>
          <p:nvPr>
            <p:ph type="ftr" sz="quarter" idx="11"/>
          </p:nvPr>
        </p:nvSpPr>
        <p:spPr/>
        <p:txBody>
          <a:bodyPr rtlCol="0"/>
          <a:lstStyle/>
          <a:p>
            <a:pPr rtl="0"/>
            <a:endParaRPr lang="en-US" dirty="0"/>
          </a:p>
        </p:txBody>
      </p:sp>
      <p:sp>
        <p:nvSpPr>
          <p:cNvPr id="4" name="Номер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09563768-3096-48CB-A41A-8D454362CCAD}" type="datetime1">
              <a:rPr lang="ru-RU" smtClean="0"/>
              <a:t>12.09.2021</a:t>
            </a:fld>
            <a:endParaRPr lang="en-US" dirty="0"/>
          </a:p>
        </p:txBody>
      </p:sp>
      <p:sp>
        <p:nvSpPr>
          <p:cNvPr id="10" name="Нижний колонтитул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Номер слайда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ru-RU"/>
              <a:t>Образец заголовка</a:t>
            </a:r>
            <a:endParaRPr lang="en-US" dirty="0"/>
          </a:p>
        </p:txBody>
      </p:sp>
      <p:sp>
        <p:nvSpPr>
          <p:cNvPr id="3" name="Рисунок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Вставка рисунка</a:t>
            </a:r>
            <a:endParaRPr lang="en-US" dirty="0"/>
          </a:p>
        </p:txBody>
      </p:sp>
      <p:sp>
        <p:nvSpPr>
          <p:cNvPr id="4" name="Текст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530088EE-0E82-4198-BDFF-3B9755AA8919}" type="datetime1">
              <a:rPr lang="ru-RU" smtClean="0"/>
              <a:t>12.09.2021</a:t>
            </a:fld>
            <a:endParaRPr lang="en-US" dirty="0"/>
          </a:p>
        </p:txBody>
      </p:sp>
      <p:sp>
        <p:nvSpPr>
          <p:cNvPr id="6" name="Нижний колонтитул 5"/>
          <p:cNvSpPr>
            <a:spLocks noGrp="1"/>
          </p:cNvSpPr>
          <p:nvPr>
            <p:ph type="ftr" sz="quarter" idx="11"/>
          </p:nvPr>
        </p:nvSpPr>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
              <a:t>Стиль образца заголовка</a:t>
            </a:r>
            <a:endParaRPr lang="en-US" dirty="0"/>
          </a:p>
        </p:txBody>
      </p:sp>
      <p:sp>
        <p:nvSpPr>
          <p:cNvPr id="3" name="Текст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C6B9E6FA-8E94-487D-81C3-7EE9BB2FD23D}" type="datetime1">
              <a:rPr lang="ru-RU" smtClean="0"/>
              <a:t>12.09.2021</a:t>
            </a:fld>
            <a:endParaRPr lang="en-US" dirty="0"/>
          </a:p>
        </p:txBody>
      </p:sp>
      <p:sp>
        <p:nvSpPr>
          <p:cNvPr id="5" name="Нижний колонтитул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Номер слайда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Прямоугольник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Прямоугольник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Прямоугольник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673197"/>
          </a:xfrm>
        </p:spPr>
        <p:txBody>
          <a:bodyPr rtlCol="0">
            <a:normAutofit/>
          </a:bodyPr>
          <a:lstStyle/>
          <a:p>
            <a:pPr algn="ctr">
              <a:lnSpc>
                <a:spcPct val="1070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РАЗДЕЛ 1 «Рынок ценных бумаг как элемент рыночной экономики»</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 sz="1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835D6E6B-3353-491C-A3C6-F278D6CED8B3}"/>
              </a:ext>
            </a:extLst>
          </p:cNvPr>
          <p:cNvSpPr>
            <a:spLocks noGrp="1"/>
          </p:cNvSpPr>
          <p:nvPr>
            <p:ph type="subTitle" idx="1"/>
          </p:nvPr>
        </p:nvSpPr>
        <p:spPr>
          <a:xfrm>
            <a:off x="581194" y="1693629"/>
            <a:ext cx="10993546" cy="1270050"/>
          </a:xfrm>
        </p:spPr>
        <p:txBody>
          <a:bodyPr rtlCol="0">
            <a:noAutofit/>
          </a:bodyPr>
          <a:lstStyle/>
          <a:p>
            <a:pPr rtl="0"/>
            <a: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ТЕМА 1.1. Возникновение и развитие биржевой торговли</a:t>
            </a:r>
            <a:b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ТЕМА 1.2. Структура современного рынка ценных бумаг</a:t>
            </a:r>
            <a:b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ТЕМА 1.3. Участники рынка ценных бумаг</a:t>
            </a:r>
            <a:br>
              <a:rPr kumimoji="0" lang="ru-RU" sz="1400" b="0" i="0" u="none" strike="noStrike" kern="1200" cap="all"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ru" sz="1400" dirty="0">
              <a:latin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Прямоугольник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Прямоугольник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Рисунок 5" descr="Крупный план логотипа&#10;&#10;Автоматически созданное описание">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D1DB2D-3FF2-4EFE-8E9C-8A0EE50F890F}"/>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20C5CD8D-C953-476A-92EF-01CCFF97CB62}"/>
              </a:ext>
            </a:extLst>
          </p:cNvPr>
          <p:cNvSpPr txBox="1"/>
          <p:nvPr/>
        </p:nvSpPr>
        <p:spPr>
          <a:xfrm>
            <a:off x="646044" y="607577"/>
            <a:ext cx="6094674" cy="311496"/>
          </a:xfrm>
          <a:prstGeom prst="rect">
            <a:avLst/>
          </a:prstGeom>
          <a:noFill/>
        </p:spPr>
        <p:txBody>
          <a:bodyPr wrap="square">
            <a:spAutoFit/>
          </a:bodyPr>
          <a:lstStyle/>
          <a:p>
            <a:pPr algn="ctr">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ТЕМА 1.2. СТРУКТУРА СОВРЕМЕННОГО РЫНКА ЦЕННЫХ БУМАГ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E42B8766-B221-4B74-B6E3-BDB34F045BE9}"/>
              </a:ext>
            </a:extLst>
          </p:cNvPr>
          <p:cNvSpPr/>
          <p:nvPr/>
        </p:nvSpPr>
        <p:spPr>
          <a:xfrm>
            <a:off x="429370" y="993914"/>
            <a:ext cx="11497587" cy="1025718"/>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Рынок ценных бумаг - это многосложная структура, которая имеет много различных характеристик. РЦБ может быть классифицирован по большому числу признаков, каждый из которых характеризует его с той или иной стороны, или с точки зрения разных отношений, имеющих на нем место. В таблице 2 изображена краткая классификация рынка ценных бумаг.</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5BFD4A8-5E97-4692-8D99-1D04AEB179F5}"/>
              </a:ext>
            </a:extLst>
          </p:cNvPr>
          <p:cNvSpPr txBox="1"/>
          <p:nvPr/>
        </p:nvSpPr>
        <p:spPr>
          <a:xfrm>
            <a:off x="429370" y="1963972"/>
            <a:ext cx="6094674" cy="380938"/>
          </a:xfrm>
          <a:prstGeom prst="rect">
            <a:avLst/>
          </a:prstGeom>
          <a:noFill/>
        </p:spPr>
        <p:txBody>
          <a:bodyPr wrap="square">
            <a:spAutoFit/>
          </a:bodyPr>
          <a:lstStyle/>
          <a:p>
            <a:pPr algn="ctr">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Таблица 2 – Характеристика рынка ценных бумаг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891CF993-96CB-4FF9-89D6-1AF57C979F53}"/>
              </a:ext>
            </a:extLst>
          </p:cNvPr>
          <p:cNvGraphicFramePr>
            <a:graphicFrameLocks noGrp="1"/>
          </p:cNvGraphicFramePr>
          <p:nvPr>
            <p:extLst>
              <p:ext uri="{D42A27DB-BD31-4B8C-83A1-F6EECF244321}">
                <p14:modId xmlns:p14="http://schemas.microsoft.com/office/powerpoint/2010/main" val="3589112696"/>
              </p:ext>
            </p:extLst>
          </p:nvPr>
        </p:nvGraphicFramePr>
        <p:xfrm>
          <a:off x="567587" y="2400570"/>
          <a:ext cx="5880921" cy="4104259"/>
        </p:xfrm>
        <a:graphic>
          <a:graphicData uri="http://schemas.openxmlformats.org/drawingml/2006/table">
            <a:tbl>
              <a:tblPr firstRow="1" firstCol="1" bandRow="1">
                <a:tableStyleId>{912C8C85-51F0-491E-9774-3900AFEF0FD7}</a:tableStyleId>
              </a:tblPr>
              <a:tblGrid>
                <a:gridCol w="2000684">
                  <a:extLst>
                    <a:ext uri="{9D8B030D-6E8A-4147-A177-3AD203B41FA5}">
                      <a16:colId xmlns:a16="http://schemas.microsoft.com/office/drawing/2014/main" val="2782703490"/>
                    </a:ext>
                  </a:extLst>
                </a:gridCol>
                <a:gridCol w="3880237">
                  <a:extLst>
                    <a:ext uri="{9D8B030D-6E8A-4147-A177-3AD203B41FA5}">
                      <a16:colId xmlns:a16="http://schemas.microsoft.com/office/drawing/2014/main" val="2243543423"/>
                    </a:ext>
                  </a:extLst>
                </a:gridCol>
              </a:tblGrid>
              <a:tr h="214873">
                <a:tc>
                  <a:txBody>
                    <a:bodyPr/>
                    <a:lstStyle/>
                    <a:p>
                      <a:pPr algn="ct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Признак</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Виды</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422902"/>
                  </a:ext>
                </a:extLst>
              </a:tr>
              <a:tr h="214873">
                <a:tc rowSpan="4">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Масштабы рынка</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международный </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3080120"/>
                  </a:ext>
                </a:extLst>
              </a:tr>
              <a:tr h="214873">
                <a:tc vMerge="1">
                  <a:txBody>
                    <a:bodyPr/>
                    <a:lstStyle/>
                    <a:p>
                      <a:endParaRPr lang="ru-RU"/>
                    </a:p>
                  </a:txBody>
                  <a:tcPr/>
                </a:tc>
                <a:tc>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национальный</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8979406"/>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региональный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434729"/>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местный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780711"/>
                  </a:ext>
                </a:extLst>
              </a:tr>
              <a:tr h="214873">
                <a:tc rowSpan="2">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Стадия кругооборота ЦБ</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первичный </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616006"/>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вторичный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520274"/>
                  </a:ext>
                </a:extLst>
              </a:tr>
              <a:tr h="214873">
                <a:tc rowSpan="2">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Место торговли</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биржевой </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2767013"/>
                  </a:ext>
                </a:extLst>
              </a:tr>
              <a:tr h="214873">
                <a:tc vMerge="1">
                  <a:txBody>
                    <a:bodyPr/>
                    <a:lstStyle/>
                    <a:p>
                      <a:endParaRPr lang="ru-RU"/>
                    </a:p>
                  </a:txBody>
                  <a:tcPr/>
                </a:tc>
                <a:tc>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внебиржевой</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6706626"/>
                  </a:ext>
                </a:extLst>
              </a:tr>
              <a:tr h="214873">
                <a:tc rowSpan="2">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Степень организованности</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организованный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618867"/>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неорганизованный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807606"/>
                  </a:ext>
                </a:extLst>
              </a:tr>
              <a:tr h="214873">
                <a:tc rowSpan="2">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Срок сделок</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кассовый (</a:t>
                      </a:r>
                      <a:r>
                        <a:rPr lang="ru-RU" sz="1200" b="0" dirty="0" err="1">
                          <a:solidFill>
                            <a:schemeClr val="tx1"/>
                          </a:solidFill>
                          <a:effectLst/>
                          <a:latin typeface="Times New Roman" panose="02020603050405020304" pitchFamily="18" charset="0"/>
                          <a:cs typeface="Times New Roman" panose="02020603050405020304" pitchFamily="18" charset="0"/>
                        </a:rPr>
                        <a:t>спотовый</a:t>
                      </a:r>
                      <a:r>
                        <a:rPr lang="ru-RU" sz="1200" b="0" dirty="0">
                          <a:solidFill>
                            <a:schemeClr val="tx1"/>
                          </a:solidFill>
                          <a:effectLst/>
                          <a:latin typeface="Times New Roman" panose="02020603050405020304" pitchFamily="18" charset="0"/>
                          <a:cs typeface="Times New Roman" panose="02020603050405020304" pitchFamily="18" charset="0"/>
                        </a:rPr>
                        <a:t>) </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831582"/>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срочный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178806"/>
                  </a:ext>
                </a:extLst>
              </a:tr>
              <a:tr h="214873">
                <a:tc>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Тип торговли</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традиционный компьютеризированный</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018689"/>
                  </a:ext>
                </a:extLst>
              </a:tr>
              <a:tr h="214873">
                <a:tc rowSpan="3">
                  <a:txBody>
                    <a:bodyPr/>
                    <a:lstStyle/>
                    <a:p>
                      <a:pPr>
                        <a:lnSpc>
                          <a:spcPct val="150000"/>
                        </a:lnSpc>
                        <a:spcAft>
                          <a:spcPts val="0"/>
                        </a:spcAft>
                      </a:pPr>
                      <a:r>
                        <a:rPr lang="ru-RU" sz="1200" b="0">
                          <a:solidFill>
                            <a:schemeClr val="tx1"/>
                          </a:solidFill>
                          <a:effectLst/>
                          <a:latin typeface="Times New Roman" panose="02020603050405020304" pitchFamily="18" charset="0"/>
                          <a:cs typeface="Times New Roman" panose="02020603050405020304" pitchFamily="18" charset="0"/>
                        </a:rPr>
                        <a:t>Эмитент/ инвестор</a:t>
                      </a:r>
                      <a:endParaRPr lang="ru-RU"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государственных ценных бумаг </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222775"/>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муниципальных ценных бумаг</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957111"/>
                  </a:ext>
                </a:extLst>
              </a:tr>
              <a:tr h="214873">
                <a:tc vMerge="1">
                  <a:txBody>
                    <a:bodyPr/>
                    <a:lstStyle/>
                    <a:p>
                      <a:endParaRPr lang="ru-RU"/>
                    </a:p>
                  </a:txBody>
                  <a:tcPr/>
                </a:tc>
                <a:tc>
                  <a:txBody>
                    <a:bodyPr/>
                    <a:lstStyle/>
                    <a:p>
                      <a:pPr>
                        <a:lnSpc>
                          <a:spcPct val="15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корпоративных ценных бумаг</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135" marR="60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461677"/>
                  </a:ext>
                </a:extLst>
              </a:tr>
            </a:tbl>
          </a:graphicData>
        </a:graphic>
      </p:graphicFrame>
      <p:grpSp>
        <p:nvGrpSpPr>
          <p:cNvPr id="11" name="Полотно 50">
            <a:extLst>
              <a:ext uri="{FF2B5EF4-FFF2-40B4-BE49-F238E27FC236}">
                <a16:creationId xmlns:a16="http://schemas.microsoft.com/office/drawing/2014/main" id="{EE70BDB0-1D59-4101-9623-73E0E883A19D}"/>
              </a:ext>
            </a:extLst>
          </p:cNvPr>
          <p:cNvGrpSpPr/>
          <p:nvPr/>
        </p:nvGrpSpPr>
        <p:grpSpPr>
          <a:xfrm>
            <a:off x="7038388" y="2582611"/>
            <a:ext cx="4586025" cy="1371600"/>
            <a:chOff x="0" y="0"/>
            <a:chExt cx="6060440" cy="1371600"/>
          </a:xfrm>
        </p:grpSpPr>
        <p:sp>
          <p:nvSpPr>
            <p:cNvPr id="12" name="Прямоугольник 11">
              <a:extLst>
                <a:ext uri="{FF2B5EF4-FFF2-40B4-BE49-F238E27FC236}">
                  <a16:creationId xmlns:a16="http://schemas.microsoft.com/office/drawing/2014/main" id="{FDE5692B-F4CE-43E7-9DF7-5360006A4438}"/>
                </a:ext>
              </a:extLst>
            </p:cNvPr>
            <p:cNvSpPr/>
            <p:nvPr/>
          </p:nvSpPr>
          <p:spPr>
            <a:xfrm>
              <a:off x="0" y="0"/>
              <a:ext cx="6060440" cy="1371600"/>
            </a:xfrm>
            <a:prstGeom prst="rect">
              <a:avLst/>
            </a:prstGeom>
            <a:noFill/>
            <a:ln>
              <a:noFill/>
            </a:ln>
          </p:spPr>
        </p:sp>
        <p:sp>
          <p:nvSpPr>
            <p:cNvPr id="13" name="Text Box 4">
              <a:extLst>
                <a:ext uri="{FF2B5EF4-FFF2-40B4-BE49-F238E27FC236}">
                  <a16:creationId xmlns:a16="http://schemas.microsoft.com/office/drawing/2014/main" id="{3891ED35-10EB-4396-A7E3-4AA7E907F2EB}"/>
                </a:ext>
              </a:extLst>
            </p:cNvPr>
            <p:cNvSpPr txBox="1">
              <a:spLocks noChangeArrowheads="1"/>
            </p:cNvSpPr>
            <p:nvPr/>
          </p:nvSpPr>
          <p:spPr bwMode="auto">
            <a:xfrm>
              <a:off x="1942740" y="0"/>
              <a:ext cx="2058009"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Рынок ценных бумаг</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5">
              <a:extLst>
                <a:ext uri="{FF2B5EF4-FFF2-40B4-BE49-F238E27FC236}">
                  <a16:creationId xmlns:a16="http://schemas.microsoft.com/office/drawing/2014/main" id="{5A93A08A-514D-4CC9-8C93-3918F5BCBF7C}"/>
                </a:ext>
              </a:extLst>
            </p:cNvPr>
            <p:cNvSpPr txBox="1">
              <a:spLocks noChangeArrowheads="1"/>
            </p:cNvSpPr>
            <p:nvPr/>
          </p:nvSpPr>
          <p:spPr bwMode="auto">
            <a:xfrm>
              <a:off x="228855" y="685800"/>
              <a:ext cx="1713885" cy="492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Первичный рынок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6">
              <a:extLst>
                <a:ext uri="{FF2B5EF4-FFF2-40B4-BE49-F238E27FC236}">
                  <a16:creationId xmlns:a16="http://schemas.microsoft.com/office/drawing/2014/main" id="{3E367CC2-41E2-49FE-9E9F-79205417ECEC}"/>
                </a:ext>
              </a:extLst>
            </p:cNvPr>
            <p:cNvSpPr txBox="1">
              <a:spLocks noChangeArrowheads="1"/>
            </p:cNvSpPr>
            <p:nvPr/>
          </p:nvSpPr>
          <p:spPr bwMode="auto">
            <a:xfrm>
              <a:off x="1942740" y="457200"/>
              <a:ext cx="2058009"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Биржевой рынок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7">
              <a:extLst>
                <a:ext uri="{FF2B5EF4-FFF2-40B4-BE49-F238E27FC236}">
                  <a16:creationId xmlns:a16="http://schemas.microsoft.com/office/drawing/2014/main" id="{398C3B6B-2F26-417F-8110-6A006F91C7AB}"/>
                </a:ext>
              </a:extLst>
            </p:cNvPr>
            <p:cNvSpPr txBox="1">
              <a:spLocks noChangeArrowheads="1"/>
            </p:cNvSpPr>
            <p:nvPr/>
          </p:nvSpPr>
          <p:spPr bwMode="auto">
            <a:xfrm>
              <a:off x="4000749" y="685799"/>
              <a:ext cx="1714726" cy="4925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Вторичный рынок</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8">
              <a:extLst>
                <a:ext uri="{FF2B5EF4-FFF2-40B4-BE49-F238E27FC236}">
                  <a16:creationId xmlns:a16="http://schemas.microsoft.com/office/drawing/2014/main" id="{0A199868-1524-420A-B1E4-145F921C4D7B}"/>
                </a:ext>
              </a:extLst>
            </p:cNvPr>
            <p:cNvSpPr txBox="1">
              <a:spLocks noChangeArrowheads="1"/>
            </p:cNvSpPr>
            <p:nvPr/>
          </p:nvSpPr>
          <p:spPr bwMode="auto">
            <a:xfrm>
              <a:off x="1942740" y="914400"/>
              <a:ext cx="2060533"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Внебиржевой рынок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xtBox 18">
            <a:extLst>
              <a:ext uri="{FF2B5EF4-FFF2-40B4-BE49-F238E27FC236}">
                <a16:creationId xmlns:a16="http://schemas.microsoft.com/office/drawing/2014/main" id="{27434C45-617B-484A-9FF5-E57AB8D453E1}"/>
              </a:ext>
            </a:extLst>
          </p:cNvPr>
          <p:cNvSpPr txBox="1"/>
          <p:nvPr/>
        </p:nvSpPr>
        <p:spPr>
          <a:xfrm>
            <a:off x="7118912" y="4182810"/>
            <a:ext cx="4336477" cy="394467"/>
          </a:xfrm>
          <a:prstGeom prst="rect">
            <a:avLst/>
          </a:prstGeom>
          <a:noFill/>
        </p:spPr>
        <p:txBody>
          <a:bodyPr wrap="square">
            <a:spAutoFit/>
          </a:bodyPr>
          <a:lstStyle/>
          <a:p>
            <a:pPr indent="449580">
              <a:lnSpc>
                <a:spcPct val="135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Рисунок - Структура рынка ценных бумаг</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88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030FE6EA-F190-43D2-B564-3B17C5367A24}"/>
              </a:ext>
            </a:extLst>
          </p:cNvPr>
          <p:cNvSpPr>
            <a:spLocks noGrp="1"/>
          </p:cNvSpPr>
          <p:nvPr>
            <p:ph type="dt" sz="half" idx="10"/>
          </p:nvPr>
        </p:nvSpPr>
        <p:spPr/>
        <p:txBody>
          <a:bodyPr/>
          <a:lstStyle/>
          <a:p>
            <a:pPr rtl="0"/>
            <a:fld id="{D5316041-DA7D-4734-AA8C-761AB09393E2}" type="datetime1">
              <a:rPr lang="ru-RU" smtClean="0"/>
              <a:t>12.09.2021</a:t>
            </a:fld>
            <a:endParaRPr lang="en-US" dirty="0"/>
          </a:p>
        </p:txBody>
      </p:sp>
      <p:sp>
        <p:nvSpPr>
          <p:cNvPr id="4" name="Прямоугольник: усеченные противолежащие углы 3">
            <a:extLst>
              <a:ext uri="{FF2B5EF4-FFF2-40B4-BE49-F238E27FC236}">
                <a16:creationId xmlns:a16="http://schemas.microsoft.com/office/drawing/2014/main" id="{C96E24EC-204E-4C80-ACDB-D5CF0A45C9C9}"/>
              </a:ext>
            </a:extLst>
          </p:cNvPr>
          <p:cNvSpPr/>
          <p:nvPr/>
        </p:nvSpPr>
        <p:spPr>
          <a:xfrm>
            <a:off x="135173" y="636104"/>
            <a:ext cx="5661327" cy="2724743"/>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400" b="1" dirty="0">
                <a:solidFill>
                  <a:schemeClr val="tx1"/>
                </a:solidFill>
                <a:latin typeface="Times New Roman" panose="02020603050405020304" pitchFamily="18" charset="0"/>
                <a:cs typeface="Times New Roman" panose="02020603050405020304" pitchFamily="18" charset="0"/>
              </a:rPr>
              <a:t>Первичный рынок </a:t>
            </a:r>
            <a:r>
              <a:rPr lang="ru-RU" sz="1400" dirty="0">
                <a:solidFill>
                  <a:schemeClr val="tx1"/>
                </a:solidFill>
                <a:latin typeface="Times New Roman" panose="02020603050405020304" pitchFamily="18" charset="0"/>
                <a:cs typeface="Times New Roman" panose="02020603050405020304" pitchFamily="18" charset="0"/>
              </a:rPr>
              <a:t>- это рынок, на котором происходит первичное размещение ценной бумаги. Любая ценная бумага продается первый раз на первичном рынке. Таким образом, термин «первичный рынок» относится к продаже новых выпусков ценных бумаг. В результате продажи бумаг на первичном рынке лицо их выпустившее получает необходимые ему финансовые ресурсы, а бумаги поступают в руки первоначальных держателей. </a:t>
            </a:r>
          </a:p>
        </p:txBody>
      </p:sp>
      <p:sp>
        <p:nvSpPr>
          <p:cNvPr id="6" name="TextBox 5">
            <a:extLst>
              <a:ext uri="{FF2B5EF4-FFF2-40B4-BE49-F238E27FC236}">
                <a16:creationId xmlns:a16="http://schemas.microsoft.com/office/drawing/2014/main" id="{79AEEDB1-0CEC-4AE0-9193-C5A6FE41458E}"/>
              </a:ext>
            </a:extLst>
          </p:cNvPr>
          <p:cNvSpPr txBox="1"/>
          <p:nvPr/>
        </p:nvSpPr>
        <p:spPr>
          <a:xfrm>
            <a:off x="6395502" y="588124"/>
            <a:ext cx="6094674" cy="380938"/>
          </a:xfrm>
          <a:prstGeom prst="rect">
            <a:avLst/>
          </a:prstGeom>
          <a:noFill/>
        </p:spPr>
        <p:txBody>
          <a:bodyPr wrap="square">
            <a:spAutoFit/>
          </a:bodyPr>
          <a:lstStyle/>
          <a:p>
            <a:pPr indent="450215" algn="just">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Функции первичного рынка ценных бумаг: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C524515-E6F6-46BE-8D12-0FE3EDD1929B}"/>
              </a:ext>
            </a:extLst>
          </p:cNvPr>
          <p:cNvSpPr txBox="1"/>
          <p:nvPr/>
        </p:nvSpPr>
        <p:spPr>
          <a:xfrm>
            <a:off x="6606210" y="1126916"/>
            <a:ext cx="4136002" cy="1658211"/>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выпуска ценных бумаг;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размещение ценных бумаг;</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учет ценных бумаг; </a:t>
            </a:r>
          </a:p>
          <a:p>
            <a:pPr marL="285750" indent="-285750" algn="just">
              <a:lnSpc>
                <a:spcPct val="150000"/>
              </a:lnSpc>
              <a:spcAft>
                <a:spcPts val="800"/>
              </a:spcAft>
              <a:buFont typeface="Wingdings" panose="05000000000000000000" pitchFamily="2" charset="2"/>
              <a:buChar char="ü"/>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поддержание баланса спроса и предложения.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усеченные противолежащие углы 8">
            <a:extLst>
              <a:ext uri="{FF2B5EF4-FFF2-40B4-BE49-F238E27FC236}">
                <a16:creationId xmlns:a16="http://schemas.microsoft.com/office/drawing/2014/main" id="{9BF89EB5-0E9E-4349-9FDF-A7851FCCE86F}"/>
              </a:ext>
            </a:extLst>
          </p:cNvPr>
          <p:cNvSpPr/>
          <p:nvPr/>
        </p:nvSpPr>
        <p:spPr>
          <a:xfrm>
            <a:off x="367085" y="3564792"/>
            <a:ext cx="11457829" cy="1250342"/>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800" dirty="0">
                <a:solidFill>
                  <a:schemeClr val="tx1"/>
                </a:solidFill>
                <a:effectLst/>
                <a:latin typeface="Times New Roman" panose="02020603050405020304" pitchFamily="18" charset="0"/>
                <a:ea typeface="Calibri" panose="020F0502020204030204" pitchFamily="34" charset="0"/>
              </a:rPr>
              <a:t>Ценные бумаги главным образом выпускаются юридическими лицами. В то же время такая бумага как вексель может быть выписана и физическим лицом. Лицо, выпускающее ценные бумаги, называют </a:t>
            </a:r>
            <a:r>
              <a:rPr lang="ru-RU" sz="1800" i="1" dirty="0">
                <a:solidFill>
                  <a:schemeClr val="tx1"/>
                </a:solidFill>
                <a:effectLst/>
                <a:latin typeface="Times New Roman" panose="02020603050405020304" pitchFamily="18" charset="0"/>
                <a:ea typeface="Calibri" panose="020F0502020204030204" pitchFamily="34" charset="0"/>
              </a:rPr>
              <a:t>эмитентом</a:t>
            </a:r>
            <a:r>
              <a:rPr lang="ru-RU" sz="1800" dirty="0">
                <a:solidFill>
                  <a:schemeClr val="tx1"/>
                </a:solidFill>
                <a:effectLst/>
                <a:latin typeface="Times New Roman" panose="02020603050405020304" pitchFamily="18" charset="0"/>
                <a:ea typeface="Calibri" panose="020F0502020204030204" pitchFamily="34" charset="0"/>
              </a:rPr>
              <a:t>, а выпуск бумаг - </a:t>
            </a:r>
            <a:r>
              <a:rPr lang="ru-RU" sz="1800" i="1" dirty="0">
                <a:solidFill>
                  <a:schemeClr val="tx1"/>
                </a:solidFill>
                <a:effectLst/>
                <a:latin typeface="Times New Roman" panose="02020603050405020304" pitchFamily="18" charset="0"/>
                <a:ea typeface="Calibri" panose="020F0502020204030204" pitchFamily="34" charset="0"/>
              </a:rPr>
              <a:t>эмиссией</a:t>
            </a:r>
            <a:r>
              <a:rPr lang="ru-RU" sz="1800" dirty="0">
                <a:solidFill>
                  <a:schemeClr val="tx1"/>
                </a:solidFill>
                <a:effectLst/>
                <a:latin typeface="Times New Roman" panose="02020603050405020304" pitchFamily="18" charset="0"/>
                <a:ea typeface="Calibri" panose="020F0502020204030204" pitchFamily="34" charset="0"/>
              </a:rPr>
              <a:t>. Лицо, приобретающее ценные бумаги, именуют </a:t>
            </a:r>
            <a:r>
              <a:rPr lang="ru-RU" sz="1800" i="1" dirty="0">
                <a:solidFill>
                  <a:schemeClr val="tx1"/>
                </a:solidFill>
                <a:effectLst/>
                <a:latin typeface="Times New Roman" panose="02020603050405020304" pitchFamily="18" charset="0"/>
                <a:ea typeface="Calibri" panose="020F0502020204030204" pitchFamily="34" charset="0"/>
              </a:rPr>
              <a:t>инвестором. </a:t>
            </a:r>
            <a:endParaRPr lang="ru-RU" i="1" dirty="0">
              <a:solidFill>
                <a:schemeClr val="tx1"/>
              </a:solidFill>
            </a:endParaRPr>
          </a:p>
        </p:txBody>
      </p:sp>
      <p:sp>
        <p:nvSpPr>
          <p:cNvPr id="10" name="Прямоугольник: усеченные противолежащие углы 9">
            <a:extLst>
              <a:ext uri="{FF2B5EF4-FFF2-40B4-BE49-F238E27FC236}">
                <a16:creationId xmlns:a16="http://schemas.microsoft.com/office/drawing/2014/main" id="{1AA8FF78-D64F-435C-8FBE-12A3BAA0D026}"/>
              </a:ext>
            </a:extLst>
          </p:cNvPr>
          <p:cNvSpPr/>
          <p:nvPr/>
        </p:nvSpPr>
        <p:spPr>
          <a:xfrm>
            <a:off x="367085" y="5019078"/>
            <a:ext cx="11457829" cy="1675920"/>
          </a:xfrm>
          <a:prstGeom prst="snip2Diag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indent="450215" algn="just">
              <a:lnSpc>
                <a:spcPct val="150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 фондовом рынке главными покупателями бумаг выступают юридические лица, прежде всего банки, страховые организации, инвестиционные, пенсионные фонды, так как именно они располагают наибольшей суммой средств.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75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635CCC8-CA2F-4774-8097-2F7D8B8FF826}"/>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углы 2">
            <a:extLst>
              <a:ext uri="{FF2B5EF4-FFF2-40B4-BE49-F238E27FC236}">
                <a16:creationId xmlns:a16="http://schemas.microsoft.com/office/drawing/2014/main" id="{1BA361E0-3346-4240-92F6-D3A0E194FB13}"/>
              </a:ext>
            </a:extLst>
          </p:cNvPr>
          <p:cNvSpPr/>
          <p:nvPr/>
        </p:nvSpPr>
        <p:spPr>
          <a:xfrm>
            <a:off x="432023" y="616227"/>
            <a:ext cx="3894482" cy="453224"/>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Основные операции первичного рынка: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CEE83E1-AE7F-4406-A232-B58BAB1634DA}"/>
              </a:ext>
            </a:extLst>
          </p:cNvPr>
          <p:cNvSpPr txBox="1"/>
          <p:nvPr/>
        </p:nvSpPr>
        <p:spPr>
          <a:xfrm>
            <a:off x="97403" y="1151681"/>
            <a:ext cx="6628737" cy="3007490"/>
          </a:xfrm>
          <a:prstGeom prst="rect">
            <a:avLst/>
          </a:prstGeom>
          <a:solidFill>
            <a:schemeClr val="bg1">
              <a:lumMod val="95000"/>
            </a:schemeClr>
          </a:solidFill>
          <a:ln>
            <a:solidFill>
              <a:schemeClr val="tx2"/>
            </a:solidFill>
          </a:ln>
        </p:spPr>
        <p:txBody>
          <a:bodyPr wrap="square">
            <a:spAutoFit/>
          </a:bodyPr>
          <a:lstStyle/>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эмиссия;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определение основных форм размещения выпущенных ценных бумаг;</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определение рыночной стоимости ценных бумаг;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оценка инвестиционного риска;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государственная регистрация выпуска;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размещение ценных бумаг;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регистрация отчета об итогах выпуска эмиссионных ценных бумаг;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назначение реестродержателя.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33A1D515-4AB9-4337-B434-3E41037085B2}"/>
              </a:ext>
            </a:extLst>
          </p:cNvPr>
          <p:cNvSpPr/>
          <p:nvPr/>
        </p:nvSpPr>
        <p:spPr>
          <a:xfrm>
            <a:off x="97403" y="4352418"/>
            <a:ext cx="6628737" cy="962108"/>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800"/>
              </a:spcAft>
            </a:pP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Выпуск ценных бумаг</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это совокупность ценных бумаг эмитента, которые предоставляют одинаковый объем прав и имеют одни и те же условия размещения.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38BFF379-D721-4B67-A71E-D84B518A1B77}"/>
              </a:ext>
            </a:extLst>
          </p:cNvPr>
          <p:cNvSpPr/>
          <p:nvPr/>
        </p:nvSpPr>
        <p:spPr>
          <a:xfrm>
            <a:off x="97403" y="5507773"/>
            <a:ext cx="6628737" cy="962108"/>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spcAft>
                <a:spcPts val="800"/>
              </a:spcAft>
            </a:pP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Размещение ценных бумаг</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это отчуждение (передача) ценных бумаг их первым владельцем на основе заключения гражданско-правовых сделок на согласованных с эмитентом условиях.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01F33992-9971-4166-ACD6-2ED4DE060373}"/>
              </a:ext>
            </a:extLst>
          </p:cNvPr>
          <p:cNvSpPr/>
          <p:nvPr/>
        </p:nvSpPr>
        <p:spPr>
          <a:xfrm>
            <a:off x="5347250" y="609602"/>
            <a:ext cx="6628737" cy="466474"/>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Существует несколько форм первичного размещения ценных бумаг: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09928B0-8087-4B77-8435-1B54C7C5B349}"/>
              </a:ext>
            </a:extLst>
          </p:cNvPr>
          <p:cNvSpPr txBox="1"/>
          <p:nvPr/>
        </p:nvSpPr>
        <p:spPr>
          <a:xfrm>
            <a:off x="6941489" y="1151681"/>
            <a:ext cx="4961613" cy="3002745"/>
          </a:xfrm>
          <a:prstGeom prst="rect">
            <a:avLst/>
          </a:prstGeom>
          <a:solidFill>
            <a:schemeClr val="bg1">
              <a:lumMod val="95000"/>
            </a:schemeClr>
          </a:solidFill>
          <a:ln>
            <a:solidFill>
              <a:schemeClr val="tx2"/>
            </a:solidFill>
          </a:ln>
        </p:spPr>
        <p:txBody>
          <a:bodyPr wrap="square">
            <a:spAutoFit/>
          </a:bodyPr>
          <a:lstStyle/>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открытая подписка (без каких-либо преимуществ одних приобретателей перед другими);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закрытая подписка;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аукцион;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инвестиционный конкурс;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коммерческий конкурс;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распределение среди акционеров; </a:t>
            </a:r>
          </a:p>
          <a:p>
            <a:pPr indent="-285750" algn="just">
              <a:lnSpc>
                <a:spcPct val="150000"/>
              </a:lnSpc>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конвертация. </a:t>
            </a:r>
          </a:p>
        </p:txBody>
      </p:sp>
      <p:sp>
        <p:nvSpPr>
          <p:cNvPr id="13" name="Облачко с текстом: овальное 12">
            <a:extLst>
              <a:ext uri="{FF2B5EF4-FFF2-40B4-BE49-F238E27FC236}">
                <a16:creationId xmlns:a16="http://schemas.microsoft.com/office/drawing/2014/main" id="{C8B2E44D-8763-45A7-9BEF-489F079676AF}"/>
              </a:ext>
            </a:extLst>
          </p:cNvPr>
          <p:cNvSpPr/>
          <p:nvPr/>
        </p:nvSpPr>
        <p:spPr>
          <a:xfrm>
            <a:off x="6869927" y="4352418"/>
            <a:ext cx="5106060" cy="2071496"/>
          </a:xfrm>
          <a:prstGeom prst="wedgeEllipseCallout">
            <a:avLst>
              <a:gd name="adj1" fmla="val 38965"/>
              <a:gd name="adj2" fmla="val 51369"/>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a:solidFill>
                  <a:schemeClr val="tx1"/>
                </a:solidFill>
                <a:effectLst/>
                <a:latin typeface="Times New Roman" panose="02020603050405020304" pitchFamily="18" charset="0"/>
                <a:ea typeface="Calibri" panose="020F0502020204030204" pitchFamily="34" charset="0"/>
              </a:rPr>
              <a:t>Подготовкой и размещением выпуска ценных бумаг на рынке занимаются только профессионалы рынка ценных бумаг</a:t>
            </a:r>
            <a:endParaRPr lang="ru-RU">
              <a:solidFill>
                <a:schemeClr val="tx1"/>
              </a:solidFill>
            </a:endParaRPr>
          </a:p>
        </p:txBody>
      </p:sp>
    </p:spTree>
    <p:extLst>
      <p:ext uri="{BB962C8B-B14F-4D97-AF65-F5344CB8AC3E}">
        <p14:creationId xmlns:p14="http://schemas.microsoft.com/office/powerpoint/2010/main" val="398258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83F94FE-D5F9-481A-BF35-8A29C9F166A7}"/>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углы 2">
            <a:extLst>
              <a:ext uri="{FF2B5EF4-FFF2-40B4-BE49-F238E27FC236}">
                <a16:creationId xmlns:a16="http://schemas.microsoft.com/office/drawing/2014/main" id="{822F84B3-A33C-4922-966E-1167A0F7BAA8}"/>
              </a:ext>
            </a:extLst>
          </p:cNvPr>
          <p:cNvSpPr/>
          <p:nvPr/>
        </p:nvSpPr>
        <p:spPr>
          <a:xfrm>
            <a:off x="2472856" y="650681"/>
            <a:ext cx="6623437" cy="1359672"/>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Участие профессионалов фондового рынка в размещении выпусков ценных бумаг на первичном рынке называется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андеррайтингом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F7FB545F-20D1-4561-8427-75A5A0A40640}"/>
              </a:ext>
            </a:extLst>
          </p:cNvPr>
          <p:cNvSpPr/>
          <p:nvPr/>
        </p:nvSpPr>
        <p:spPr>
          <a:xfrm>
            <a:off x="182880" y="2331721"/>
            <a:ext cx="11545294" cy="1097279"/>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Андеррайтинг</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это покупка или гарантирование покупки ценных бумаг при их первичном размещении для дальнейшей продажи инвесторам.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4CD56763-873B-44A8-9064-634F69362355}"/>
              </a:ext>
            </a:extLst>
          </p:cNvPr>
          <p:cNvSpPr/>
          <p:nvPr/>
        </p:nvSpPr>
        <p:spPr>
          <a:xfrm>
            <a:off x="182880" y="3730493"/>
            <a:ext cx="11545294" cy="1787712"/>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Андеррайтер </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называется инвестиционный институт, который принял на себя обязанность разместить ценные бумаги от имени эмитента или от своего имени на согласованных с эмитентом условиях за вознаграждение. В качестве андеррайтера может выступать инвестиционные и коммерческие банки, брокерские фирмы, инвестиционные компании.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31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C6E47E2-F356-457A-BBBB-8F5D1620F5E1}"/>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9B005896-D77B-4E67-97D0-38EBEF45027E}"/>
              </a:ext>
            </a:extLst>
          </p:cNvPr>
          <p:cNvSpPr/>
          <p:nvPr/>
        </p:nvSpPr>
        <p:spPr>
          <a:xfrm>
            <a:off x="151073" y="849308"/>
            <a:ext cx="11847443" cy="3102489"/>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Вторичный рынок</a:t>
            </a: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это рынок, на котором происходит обращение ценных бумаг. На нем уже не происходит аккумулирования новых финансовых средств для эмитента, а наблюдается только перераспределение ресурсов среди последующих инвесторов. Вторичный рынок, являясь механизмом перепродажи, позволяет инвесторам свободно покупать и продавать бумаги. При отсутствии вторичного рынка или его слабой организации последующая перепродажа ценных бумаг была бы невозможна или затруднена, что оттолкнуло бы инвесторов от покупки всех или части бумаг. В итоге общество осталось бы в проигрыше, так как многие, особенно новейшие, предприятия и начинания не получили бы необходимой финансовой поддержки. </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E9CE5E4C-14BE-4C3E-9DC2-12A0C3FB2F70}"/>
              </a:ext>
            </a:extLst>
          </p:cNvPr>
          <p:cNvSpPr/>
          <p:nvPr/>
        </p:nvSpPr>
        <p:spPr>
          <a:xfrm>
            <a:off x="151073" y="4249232"/>
            <a:ext cx="11847443" cy="516834"/>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Основная черта вторичного рынка - это его ликвидность. </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3A298FD5-CE16-4442-A37D-8AE034C89F30}"/>
              </a:ext>
            </a:extLst>
          </p:cNvPr>
          <p:cNvSpPr/>
          <p:nvPr/>
        </p:nvSpPr>
        <p:spPr>
          <a:xfrm>
            <a:off x="151073" y="5063501"/>
            <a:ext cx="11847443" cy="906449"/>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Цель вторичного рынка - обеспечить реальные условия для покупки/продажи /других операций ценных бумаг после их первичного размещения.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08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4373CAF-512A-4D12-A5D0-C3C46EAB1F0E}"/>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DBA09FE1-1EF4-40DC-8D03-DABE05AC0AAC}"/>
              </a:ext>
            </a:extLst>
          </p:cNvPr>
          <p:cNvSpPr/>
          <p:nvPr/>
        </p:nvSpPr>
        <p:spPr>
          <a:xfrm>
            <a:off x="469127" y="843319"/>
            <a:ext cx="5820355" cy="540688"/>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Функции вторичного рынка ценных бумаг: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5D3604-3BC7-4060-9E2F-469777239E52}"/>
              </a:ext>
            </a:extLst>
          </p:cNvPr>
          <p:cNvSpPr txBox="1"/>
          <p:nvPr/>
        </p:nvSpPr>
        <p:spPr>
          <a:xfrm>
            <a:off x="328322" y="1614556"/>
            <a:ext cx="11463793" cy="1530162"/>
          </a:xfrm>
          <a:prstGeom prst="rect">
            <a:avLst/>
          </a:prstGeom>
          <a:noFill/>
        </p:spPr>
        <p:txBody>
          <a:bodyPr wrap="square">
            <a:spAutoFit/>
          </a:bodyPr>
          <a:lstStyle/>
          <a:p>
            <a:pPr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обеспечивает ликвидность ценных бумаг путем сведения друг с другом продавцов и покупателей;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обеспечивает баланс спроса и предложения;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обеспечивает перераспределение капиталов из депрессивных секторов народного хозяйства в наиболее перспективные и эффективно работающие секторы и отрасли народного хозяйства.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усеченные противолежащие углы 7">
            <a:extLst>
              <a:ext uri="{FF2B5EF4-FFF2-40B4-BE49-F238E27FC236}">
                <a16:creationId xmlns:a16="http://schemas.microsoft.com/office/drawing/2014/main" id="{161C84C4-28D2-4D79-A1B5-AB72CEE84054}"/>
              </a:ext>
            </a:extLst>
          </p:cNvPr>
          <p:cNvSpPr/>
          <p:nvPr/>
        </p:nvSpPr>
        <p:spPr>
          <a:xfrm>
            <a:off x="469127" y="3605816"/>
            <a:ext cx="7553739" cy="546598"/>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структуре вторичного рынка выделяют биржевой и внебиржевой рынки.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345025B-E162-4712-ADD7-2CBD6B78CCFB}"/>
              </a:ext>
            </a:extLst>
          </p:cNvPr>
          <p:cNvSpPr txBox="1"/>
          <p:nvPr/>
        </p:nvSpPr>
        <p:spPr>
          <a:xfrm>
            <a:off x="399885" y="4307209"/>
            <a:ext cx="9093972" cy="422167"/>
          </a:xfrm>
          <a:prstGeom prst="rect">
            <a:avLst/>
          </a:prstGeom>
          <a:noFill/>
        </p:spPr>
        <p:txBody>
          <a:bodyPr wrap="square">
            <a:spAutoFit/>
          </a:bodyPr>
          <a:lstStyle/>
          <a:p>
            <a:pPr indent="450215" algn="just">
              <a:lnSpc>
                <a:spcPct val="150000"/>
              </a:lnSpc>
              <a:spcAft>
                <a:spcPts val="8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Биржевой рынок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представлен обращением ценных бумаг на биржах.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771FF6E-1193-4E6B-96B6-735B7EF3079A}"/>
              </a:ext>
            </a:extLst>
          </p:cNvPr>
          <p:cNvSpPr txBox="1"/>
          <p:nvPr/>
        </p:nvSpPr>
        <p:spPr>
          <a:xfrm>
            <a:off x="399885" y="4884171"/>
            <a:ext cx="11392230" cy="1530162"/>
          </a:xfrm>
          <a:prstGeom prst="rect">
            <a:avLst/>
          </a:prstGeom>
          <a:noFill/>
        </p:spPr>
        <p:txBody>
          <a:bodyPr wrap="square">
            <a:spAutoFit/>
          </a:bodyPr>
          <a:lstStyle/>
          <a:p>
            <a:pPr indent="450215" algn="just">
              <a:lnSpc>
                <a:spcPct val="150000"/>
              </a:lnSpc>
              <a:spcAft>
                <a:spcPts val="800"/>
              </a:spcAft>
            </a:pP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Внебиржевой рынок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охватывает обращение бумаг вне бирж. Такое деление вторичного рынка связано с тем, что не все ценные бумаги могут обращаться на бирже. Исторически вначале возник внебиржевой рынок, где участники сделки самостоятельно договаривались по всем вопросам сделки. Однако, такой рынок подразумевал отсутствие строгих правил торговли на рынке, а также отличался высокой степенью риска и возможностью мошенничества.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9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1DA64D8-4E8F-42CD-9BA4-D0E30FDDD8B3}"/>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TextBox 2">
            <a:extLst>
              <a:ext uri="{FF2B5EF4-FFF2-40B4-BE49-F238E27FC236}">
                <a16:creationId xmlns:a16="http://schemas.microsoft.com/office/drawing/2014/main" id="{8CC28DDE-DD4E-4A0D-B0DE-B21A517E7926}"/>
              </a:ext>
            </a:extLst>
          </p:cNvPr>
          <p:cNvSpPr txBox="1"/>
          <p:nvPr/>
        </p:nvSpPr>
        <p:spPr>
          <a:xfrm>
            <a:off x="320041" y="520498"/>
            <a:ext cx="11392230" cy="791499"/>
          </a:xfrm>
          <a:prstGeom prst="rect">
            <a:avLst/>
          </a:prstGeom>
          <a:noFill/>
        </p:spPr>
        <p:txBody>
          <a:bodyPr wrap="square">
            <a:spAutoFit/>
          </a:bodyPr>
          <a:lstStyle/>
          <a:p>
            <a:pPr indent="450215" algn="just">
              <a:lnSpc>
                <a:spcPct val="150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последующем рост операций с ценными бумагами потребовал организации более упорядоченной торговли, т.е. </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организованного рынка ценных бумаг</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со строго установленными правилами, чем и стала </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фондовая биржа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B5F55C3-3340-4F18-ACCF-89C5FC360858}"/>
              </a:ext>
            </a:extLst>
          </p:cNvPr>
          <p:cNvSpPr txBox="1"/>
          <p:nvPr/>
        </p:nvSpPr>
        <p:spPr>
          <a:xfrm>
            <a:off x="320042" y="1302042"/>
            <a:ext cx="11392229" cy="2638158"/>
          </a:xfrm>
          <a:prstGeom prst="rect">
            <a:avLst/>
          </a:prstGeom>
          <a:noFill/>
        </p:spPr>
        <p:txBody>
          <a:bodyPr wrap="square">
            <a:spAutoFit/>
          </a:bodyPr>
          <a:lstStyle/>
          <a:p>
            <a:pPr indent="450000" algn="just">
              <a:lnSpc>
                <a:spcPct val="150000"/>
              </a:lnSpc>
            </a:pPr>
            <a:r>
              <a:rPr lang="ru-RU" sz="1600" dirty="0">
                <a:effectLst/>
                <a:latin typeface="Times New Roman" panose="02020603050405020304" pitchFamily="18" charset="0"/>
                <a:ea typeface="Calibri" panose="020F0502020204030204" pitchFamily="34" charset="0"/>
              </a:rPr>
              <a:t>Кратко фондовую биржу можно определить как организованный рынок ценных бумаг. Это означает, что существует определенное место, время и правила торговли ценными бумагами. Но не все ценные бумаги могут обращаться на бирже. На нее допускаются бумаги только эмитентов, которые отвечают ее требованиям. Как правило, это бумаги крупных финансово крепких компаний. Ценные бумаги молодых финансово слабых компаний обычно обращаются на внебиржевом рынке. Каждая биржа разрабатывает свой перечень требований к эмитентам. Поэтому в зависимости от их жесткости бумаги одной и той же компании могут котироваться, т. е. обращаться, на одной или нескольких биржах. В связи с проверкой эмитента на предмет соответствия его состояния требованиям биржи возник специальный термин - «</a:t>
            </a:r>
            <a:r>
              <a:rPr lang="ru-RU" sz="1600" i="1" dirty="0">
                <a:effectLst/>
                <a:latin typeface="Times New Roman" panose="02020603050405020304" pitchFamily="18" charset="0"/>
                <a:ea typeface="Calibri" panose="020F0502020204030204" pitchFamily="34" charset="0"/>
              </a:rPr>
              <a:t>листинг</a:t>
            </a:r>
            <a:r>
              <a:rPr lang="ru-RU" sz="1600" dirty="0">
                <a:effectLst/>
                <a:latin typeface="Times New Roman" panose="02020603050405020304" pitchFamily="18" charset="0"/>
                <a:ea typeface="Calibri" panose="020F0502020204030204" pitchFamily="34" charset="0"/>
              </a:rPr>
              <a:t>».</a:t>
            </a:r>
            <a:endParaRPr lang="ru-RU" sz="1600" dirty="0"/>
          </a:p>
        </p:txBody>
      </p:sp>
      <p:sp>
        <p:nvSpPr>
          <p:cNvPr id="7" name="TextBox 6">
            <a:extLst>
              <a:ext uri="{FF2B5EF4-FFF2-40B4-BE49-F238E27FC236}">
                <a16:creationId xmlns:a16="http://schemas.microsoft.com/office/drawing/2014/main" id="{A21280E2-5D80-4144-9D7A-AACDA594492D}"/>
              </a:ext>
            </a:extLst>
          </p:cNvPr>
          <p:cNvSpPr txBox="1"/>
          <p:nvPr/>
        </p:nvSpPr>
        <p:spPr>
          <a:xfrm>
            <a:off x="320041" y="3786294"/>
            <a:ext cx="11487314" cy="3002745"/>
          </a:xfrm>
          <a:prstGeom prst="rect">
            <a:avLst/>
          </a:prstGeom>
          <a:noFill/>
        </p:spPr>
        <p:txBody>
          <a:bodyPr wrap="square">
            <a:spAutoFit/>
          </a:bodyPr>
          <a:lstStyle/>
          <a:p>
            <a:pPr indent="450215" algn="just">
              <a:lnSpc>
                <a:spcPct val="150000"/>
              </a:lnSpc>
              <a:spcAft>
                <a:spcPts val="800"/>
              </a:spcAft>
            </a:pP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Листинг</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это процедура включения ценной бумаги эмитента в котировальный список биржи. Если эмитент отвечает предъявляемым критериям и желает, чтобы его бумаги котировались на бирже, то его бумаги допускаются к обращению на бирже. Если в последующем эмитент перестает им удовлетворять, его бумаги могут быть исключены из котировального списка. Такая процедура получила название </a:t>
            </a:r>
            <a:r>
              <a:rPr lang="ru-RU" sz="1600" b="1" i="1" dirty="0">
                <a:effectLst/>
                <a:latin typeface="Times New Roman" panose="02020603050405020304" pitchFamily="18" charset="0"/>
                <a:ea typeface="Calibri" panose="020F0502020204030204" pitchFamily="34" charset="0"/>
                <a:cs typeface="Times New Roman" panose="02020603050405020304" pitchFamily="18" charset="0"/>
              </a:rPr>
              <a:t>делистинга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Как правило, акционерное общество (АО) стремится, чтобы его акции обращались на бирже, поскольку сам факт котировки акций на бирже говорит об определенном уровне надежности АО (оно прошло экспертизу специалистов биржи). При прочих равных условиях таким предприятиям легче привлекать средства за счет выпуска новых акций. Инвесторы могут судить об их положении и перспективах на основе легко доступных биржевых котировок. </a:t>
            </a:r>
          </a:p>
        </p:txBody>
      </p:sp>
    </p:spTree>
    <p:extLst>
      <p:ext uri="{BB962C8B-B14F-4D97-AF65-F5344CB8AC3E}">
        <p14:creationId xmlns:p14="http://schemas.microsoft.com/office/powerpoint/2010/main" val="305182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D9FBF9F-0B54-4767-9246-D505F8DFBB53}"/>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один скругленный угол 2">
            <a:extLst>
              <a:ext uri="{FF2B5EF4-FFF2-40B4-BE49-F238E27FC236}">
                <a16:creationId xmlns:a16="http://schemas.microsoft.com/office/drawing/2014/main" id="{C4123E7E-6214-42E4-A4D9-25E6907FB880}"/>
              </a:ext>
            </a:extLst>
          </p:cNvPr>
          <p:cNvSpPr/>
          <p:nvPr/>
        </p:nvSpPr>
        <p:spPr>
          <a:xfrm>
            <a:off x="219986" y="797578"/>
            <a:ext cx="11752028" cy="834887"/>
          </a:xfrm>
          <a:prstGeom prst="round1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сроков, на которые заключаются сделки с ценными бумагами, рынки ценных бумаг можно разделить на </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спотовые</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(кассовые) и срочные.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один скругленный угол 3">
            <a:extLst>
              <a:ext uri="{FF2B5EF4-FFF2-40B4-BE49-F238E27FC236}">
                <a16:creationId xmlns:a16="http://schemas.microsoft.com/office/drawing/2014/main" id="{A20ACD37-4C08-4368-B42D-9E8F22D160E1}"/>
              </a:ext>
            </a:extLst>
          </p:cNvPr>
          <p:cNvSpPr/>
          <p:nvPr/>
        </p:nvSpPr>
        <p:spPr>
          <a:xfrm>
            <a:off x="219986" y="1854055"/>
            <a:ext cx="11752028" cy="1693628"/>
          </a:xfrm>
          <a:prstGeom prst="round1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Кассовый рынок</a:t>
            </a: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рынок «спот», рынок «кэш») это рынок наличных сделок. На </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спотовом</a:t>
            </a:r>
            <a:r>
              <a:rPr lang="ru-RU" sz="16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рынке</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происходит одновременная оплата и поставка ценных бумаг. Законодательство различных стран обычно отводит контрагентам несколько дней (один - три) с момента заключения сделки для осуществления взаиморасчетов. Цену, возникающую на </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спотовом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рынке, называют </a:t>
            </a:r>
            <a:r>
              <a:rPr lang="ru-RU" sz="16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спотовой</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или кассовой.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один скругленный угол 4">
            <a:extLst>
              <a:ext uri="{FF2B5EF4-FFF2-40B4-BE49-F238E27FC236}">
                <a16:creationId xmlns:a16="http://schemas.microsoft.com/office/drawing/2014/main" id="{B594A00B-AD24-4389-AAE1-FA606B592B6A}"/>
              </a:ext>
            </a:extLst>
          </p:cNvPr>
          <p:cNvSpPr/>
          <p:nvPr/>
        </p:nvSpPr>
        <p:spPr>
          <a:xfrm>
            <a:off x="219986" y="3842767"/>
            <a:ext cx="11752028" cy="1031682"/>
          </a:xfrm>
          <a:prstGeom prst="round1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Срочный рынок</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это рынок, на котором заключаются срочные сделки. Срочная сделка представляет собой договор между контрагентами о будущей поставке предмета контракта на условиях, которые оговариваются в момент заключения такой сделки.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один скругленный угол 5">
            <a:extLst>
              <a:ext uri="{FF2B5EF4-FFF2-40B4-BE49-F238E27FC236}">
                <a16:creationId xmlns:a16="http://schemas.microsoft.com/office/drawing/2014/main" id="{01297988-845B-4F64-B566-848AC309581F}"/>
              </a:ext>
            </a:extLst>
          </p:cNvPr>
          <p:cNvSpPr/>
          <p:nvPr/>
        </p:nvSpPr>
        <p:spPr>
          <a:xfrm>
            <a:off x="219986" y="5170642"/>
            <a:ext cx="11752028" cy="1031682"/>
          </a:xfrm>
          <a:prstGeom prst="round1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rPr>
              <a:t>По характеру эмитентов фондовый рынок можно разделить на рынок </a:t>
            </a:r>
            <a:r>
              <a:rPr lang="ru-RU" sz="1600" i="1" dirty="0">
                <a:solidFill>
                  <a:schemeClr val="tx1"/>
                </a:solidFill>
                <a:effectLst/>
                <a:latin typeface="Times New Roman" panose="02020603050405020304" pitchFamily="18" charset="0"/>
                <a:ea typeface="Calibri" panose="020F0502020204030204" pitchFamily="34" charset="0"/>
              </a:rPr>
              <a:t>государственных</a:t>
            </a:r>
            <a:r>
              <a:rPr lang="ru-RU" sz="1600" dirty="0">
                <a:solidFill>
                  <a:schemeClr val="tx1"/>
                </a:solidFill>
                <a:effectLst/>
                <a:latin typeface="Times New Roman" panose="02020603050405020304" pitchFamily="18" charset="0"/>
                <a:ea typeface="Calibri" panose="020F0502020204030204" pitchFamily="34" charset="0"/>
              </a:rPr>
              <a:t> и </a:t>
            </a:r>
            <a:r>
              <a:rPr lang="ru-RU" sz="1600" i="1" dirty="0">
                <a:solidFill>
                  <a:schemeClr val="tx1"/>
                </a:solidFill>
                <a:effectLst/>
                <a:latin typeface="Times New Roman" panose="02020603050405020304" pitchFamily="18" charset="0"/>
                <a:ea typeface="Calibri" panose="020F0502020204030204" pitchFamily="34" charset="0"/>
              </a:rPr>
              <a:t>негосударственных</a:t>
            </a:r>
            <a:r>
              <a:rPr lang="ru-RU" sz="1600" dirty="0">
                <a:solidFill>
                  <a:schemeClr val="tx1"/>
                </a:solidFill>
                <a:effectLst/>
                <a:latin typeface="Times New Roman" panose="02020603050405020304" pitchFamily="18" charset="0"/>
                <a:ea typeface="Calibri" panose="020F0502020204030204" pitchFamily="34" charset="0"/>
              </a:rPr>
              <a:t> ценных бумаг. Рынок негосударственных бумаг помогает аккумулировать финансовые ресурсы для предпринимательского сектора.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47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2B2485D-BF01-4E54-B495-BD706F0E993A}"/>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8460C858-401B-48F9-BBDB-D34E2987602A}"/>
              </a:ext>
            </a:extLst>
          </p:cNvPr>
          <p:cNvSpPr/>
          <p:nvPr/>
        </p:nvSpPr>
        <p:spPr>
          <a:xfrm>
            <a:off x="453224" y="747424"/>
            <a:ext cx="11282901" cy="572494"/>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Рынок государственных ценных бумаг позволяет решать две важные задачи: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B9689A2-ACDB-432B-80C4-6E63E8E8A058}"/>
              </a:ext>
            </a:extLst>
          </p:cNvPr>
          <p:cNvSpPr txBox="1"/>
          <p:nvPr/>
        </p:nvSpPr>
        <p:spPr>
          <a:xfrm>
            <a:off x="577463" y="1468047"/>
            <a:ext cx="11034422" cy="1263423"/>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государство может мобилизовывать необходимые ему денежные ресурсы, и в частности финансировать дефицит госбюджета;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выступает одним из инструментов регулирования процентной ставки в экономике.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3F47F186-44C9-4C67-955E-8CBA33483725}"/>
              </a:ext>
            </a:extLst>
          </p:cNvPr>
          <p:cNvSpPr/>
          <p:nvPr/>
        </p:nvSpPr>
        <p:spPr>
          <a:xfrm>
            <a:off x="453224" y="3180523"/>
            <a:ext cx="11346511" cy="2719346"/>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Процентная ставка является ценой денег и поэтому зависит от их предложения. Если центральный банк полагает, что необходимо стимулировать предпринимательскую активность за счет снижения процентной ставки, он начинает покупать государственные ценные бумаги. В экономику поступает дополнительная масса денег и процентная ставка понижается. Если центральный банк считает, что быстрый экономический рост грозит высокой инфляцией, он продает государственные ценные бумаги. В результате из экономики изымается часть денег, что ведет к росту процентной ставки и сдерживанию деловой активности.</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83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EEDF9BF-2FCC-42D0-9606-4DAFEBAC0102}"/>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A9891AF0-E483-4765-8606-4A94F6324706}"/>
              </a:ext>
            </a:extLst>
          </p:cNvPr>
          <p:cNvSpPr txBox="1"/>
          <p:nvPr/>
        </p:nvSpPr>
        <p:spPr>
          <a:xfrm>
            <a:off x="574483" y="695040"/>
            <a:ext cx="6094674" cy="311496"/>
          </a:xfrm>
          <a:prstGeom prst="rect">
            <a:avLst/>
          </a:prstGeom>
          <a:noFill/>
        </p:spPr>
        <p:txBody>
          <a:bodyPr wrap="square">
            <a:spAutoFit/>
          </a:bodyPr>
          <a:lstStyle/>
          <a:p>
            <a:pPr>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ТЕМА 1.3. УЧАСТНИКИ РЫНКА ЦЕННЫХ БУМАГ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4A981CB5-8692-4AC1-8E1B-85566111B548}"/>
              </a:ext>
            </a:extLst>
          </p:cNvPr>
          <p:cNvSpPr/>
          <p:nvPr/>
        </p:nvSpPr>
        <p:spPr>
          <a:xfrm>
            <a:off x="442622" y="1042366"/>
            <a:ext cx="11306755" cy="866693"/>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000" algn="just"/>
            <a:r>
              <a:rPr lang="ru-RU" sz="1800" b="1" dirty="0">
                <a:solidFill>
                  <a:schemeClr val="tx1"/>
                </a:solidFill>
                <a:effectLst/>
                <a:latin typeface="Times New Roman" panose="02020603050405020304" pitchFamily="18" charset="0"/>
                <a:ea typeface="Calibri" panose="020F0502020204030204" pitchFamily="34" charset="0"/>
              </a:rPr>
              <a:t>Фондовый рынок </a:t>
            </a:r>
            <a:r>
              <a:rPr lang="ru-RU" sz="1800" dirty="0">
                <a:solidFill>
                  <a:schemeClr val="tx1"/>
                </a:solidFill>
                <a:effectLst/>
                <a:latin typeface="Times New Roman" panose="02020603050405020304" pitchFamily="18" charset="0"/>
                <a:ea typeface="Calibri" panose="020F0502020204030204" pitchFamily="34" charset="0"/>
              </a:rPr>
              <a:t>– это организованный рынок ценных бумаг, все участники которого работают по установленным правилам.</a:t>
            </a:r>
            <a:endParaRPr lang="ru-RU" dirty="0">
              <a:solidFill>
                <a:schemeClr val="tx1"/>
              </a:solidFill>
            </a:endParaRPr>
          </a:p>
        </p:txBody>
      </p:sp>
      <p:grpSp>
        <p:nvGrpSpPr>
          <p:cNvPr id="6" name="Группа 5">
            <a:extLst>
              <a:ext uri="{FF2B5EF4-FFF2-40B4-BE49-F238E27FC236}">
                <a16:creationId xmlns:a16="http://schemas.microsoft.com/office/drawing/2014/main" id="{670CD8E5-77D3-4CED-A335-629A2E427E3E}"/>
              </a:ext>
            </a:extLst>
          </p:cNvPr>
          <p:cNvGrpSpPr>
            <a:grpSpLocks/>
          </p:cNvGrpSpPr>
          <p:nvPr/>
        </p:nvGrpSpPr>
        <p:grpSpPr bwMode="auto">
          <a:xfrm>
            <a:off x="442622" y="2017789"/>
            <a:ext cx="10479819" cy="4297394"/>
            <a:chOff x="0" y="19049"/>
            <a:chExt cx="5667375" cy="6334126"/>
          </a:xfrm>
        </p:grpSpPr>
        <p:sp>
          <p:nvSpPr>
            <p:cNvPr id="7" name="Прямоугольник 6">
              <a:extLst>
                <a:ext uri="{FF2B5EF4-FFF2-40B4-BE49-F238E27FC236}">
                  <a16:creationId xmlns:a16="http://schemas.microsoft.com/office/drawing/2014/main" id="{198EE78B-2853-47A5-8197-058917CE354E}"/>
                </a:ext>
              </a:extLst>
            </p:cNvPr>
            <p:cNvSpPr>
              <a:spLocks noChangeArrowheads="1"/>
            </p:cNvSpPr>
            <p:nvPr/>
          </p:nvSpPr>
          <p:spPr bwMode="auto">
            <a:xfrm>
              <a:off x="1876425" y="5038725"/>
              <a:ext cx="3343275" cy="409575"/>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Покупка ценных бумаг для инвестиционных целей или передачи</a:t>
              </a:r>
            </a:p>
          </p:txBody>
        </p:sp>
        <p:sp>
          <p:nvSpPr>
            <p:cNvPr id="8" name="Прямоугольник 7">
              <a:extLst>
                <a:ext uri="{FF2B5EF4-FFF2-40B4-BE49-F238E27FC236}">
                  <a16:creationId xmlns:a16="http://schemas.microsoft.com/office/drawing/2014/main" id="{957B2362-D830-436D-AB05-E7885DF00BC5}"/>
                </a:ext>
              </a:extLst>
            </p:cNvPr>
            <p:cNvSpPr>
              <a:spLocks noChangeArrowheads="1"/>
            </p:cNvSpPr>
            <p:nvPr/>
          </p:nvSpPr>
          <p:spPr bwMode="auto">
            <a:xfrm>
              <a:off x="1828800" y="676275"/>
              <a:ext cx="191452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79D1062C-5753-40A0-92E8-376EB9F2DB31}"/>
                </a:ext>
              </a:extLst>
            </p:cNvPr>
            <p:cNvSpPr>
              <a:spLocks noChangeArrowheads="1"/>
            </p:cNvSpPr>
            <p:nvPr/>
          </p:nvSpPr>
          <p:spPr bwMode="auto">
            <a:xfrm>
              <a:off x="9525" y="19049"/>
              <a:ext cx="5238750" cy="1104901"/>
            </a:xfrm>
            <a:prstGeom prst="rect">
              <a:avLst/>
            </a:prstGeom>
            <a:gradFill rotWithShape="0">
              <a:gsLst>
                <a:gs pos="0">
                  <a:srgbClr val="C2D69B"/>
                </a:gs>
                <a:gs pos="50000">
                  <a:srgbClr val="EAF1DD"/>
                </a:gs>
                <a:gs pos="100000">
                  <a:srgbClr val="C2D69B"/>
                </a:gs>
              </a:gsLst>
              <a:lin ang="18900000" scaled="1"/>
            </a:gradFill>
            <a:ln w="12700" algn="ctr">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 БЛОК:</a:t>
              </a:r>
              <a:r>
                <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Участники рынка, выпускающие ценные бумаги- эмитенты</a:t>
              </a:r>
            </a:p>
          </p:txBody>
        </p:sp>
        <p:sp>
          <p:nvSpPr>
            <p:cNvPr id="10" name="Прямоугольник 9">
              <a:extLst>
                <a:ext uri="{FF2B5EF4-FFF2-40B4-BE49-F238E27FC236}">
                  <a16:creationId xmlns:a16="http://schemas.microsoft.com/office/drawing/2014/main" id="{2F75223C-3275-4BB1-A89A-48DC1693C16C}"/>
                </a:ext>
              </a:extLst>
            </p:cNvPr>
            <p:cNvSpPr>
              <a:spLocks noChangeArrowheads="1"/>
            </p:cNvSpPr>
            <p:nvPr/>
          </p:nvSpPr>
          <p:spPr bwMode="auto">
            <a:xfrm>
              <a:off x="123825" y="609600"/>
              <a:ext cx="1343025" cy="32385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Государство</a:t>
              </a:r>
            </a:p>
          </p:txBody>
        </p:sp>
        <p:sp>
          <p:nvSpPr>
            <p:cNvPr id="11" name="Прямоугольник 10">
              <a:extLst>
                <a:ext uri="{FF2B5EF4-FFF2-40B4-BE49-F238E27FC236}">
                  <a16:creationId xmlns:a16="http://schemas.microsoft.com/office/drawing/2014/main" id="{E1FEE8F9-C256-4FE7-86F2-A704834F8653}"/>
                </a:ext>
              </a:extLst>
            </p:cNvPr>
            <p:cNvSpPr>
              <a:spLocks noChangeArrowheads="1"/>
            </p:cNvSpPr>
            <p:nvPr/>
          </p:nvSpPr>
          <p:spPr bwMode="auto">
            <a:xfrm>
              <a:off x="1771650" y="609600"/>
              <a:ext cx="191452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Коммерческие организации </a:t>
              </a:r>
            </a:p>
          </p:txBody>
        </p:sp>
        <p:sp>
          <p:nvSpPr>
            <p:cNvPr id="12" name="Прямоугольник 11">
              <a:extLst>
                <a:ext uri="{FF2B5EF4-FFF2-40B4-BE49-F238E27FC236}">
                  <a16:creationId xmlns:a16="http://schemas.microsoft.com/office/drawing/2014/main" id="{C8CB90DF-B9EC-41F6-B6A4-4E49A3BD3504}"/>
                </a:ext>
              </a:extLst>
            </p:cNvPr>
            <p:cNvSpPr>
              <a:spLocks noChangeArrowheads="1"/>
            </p:cNvSpPr>
            <p:nvPr/>
          </p:nvSpPr>
          <p:spPr bwMode="auto">
            <a:xfrm>
              <a:off x="4048125" y="1743075"/>
              <a:ext cx="1619250" cy="3295650"/>
            </a:xfrm>
            <a:prstGeom prst="rect">
              <a:avLst/>
            </a:prstGeom>
            <a:gradFill rotWithShape="0">
              <a:gsLst>
                <a:gs pos="0">
                  <a:srgbClr val="FABF8F"/>
                </a:gs>
                <a:gs pos="50000">
                  <a:srgbClr val="FDE9D9"/>
                </a:gs>
                <a:gs pos="100000">
                  <a:srgbClr val="FABF8F"/>
                </a:gs>
              </a:gsLst>
              <a:lin ang="18900000" scaled="1"/>
            </a:gradFill>
            <a:ln w="12700" algn="ctr">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5 БЛОК:</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РЕГУЛЯТОР</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ЦБ РФ</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(ЦЕНТРАЛЬНЫЙ БАНК РОССИЙСКОЙ ФЕДЕРАЦИИ)</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00E49772-0A18-4F14-AA99-A63CBEB5BDC0}"/>
                </a:ext>
              </a:extLst>
            </p:cNvPr>
            <p:cNvSpPr>
              <a:spLocks noChangeArrowheads="1"/>
            </p:cNvSpPr>
            <p:nvPr/>
          </p:nvSpPr>
          <p:spPr bwMode="auto">
            <a:xfrm>
              <a:off x="9525" y="1743075"/>
              <a:ext cx="3971925" cy="2038350"/>
            </a:xfrm>
            <a:prstGeom prst="rect">
              <a:avLst/>
            </a:prstGeom>
            <a:gradFill rotWithShape="0">
              <a:gsLst>
                <a:gs pos="0">
                  <a:srgbClr val="C2D69B"/>
                </a:gs>
                <a:gs pos="50000">
                  <a:srgbClr val="EAF1DD"/>
                </a:gs>
                <a:gs pos="100000">
                  <a:srgbClr val="C2D69B"/>
                </a:gs>
              </a:gsLst>
              <a:lin ang="18900000" scaled="1"/>
            </a:gradFill>
            <a:ln w="12700" algn="ctr">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 БЛОК:</a:t>
              </a: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Участники, рынка организующие обращение ценных бумаг </a:t>
              </a:r>
            </a:p>
          </p:txBody>
        </p:sp>
        <p:sp>
          <p:nvSpPr>
            <p:cNvPr id="14" name="Прямоугольник 13">
              <a:extLst>
                <a:ext uri="{FF2B5EF4-FFF2-40B4-BE49-F238E27FC236}">
                  <a16:creationId xmlns:a16="http://schemas.microsoft.com/office/drawing/2014/main" id="{D20BF75F-301B-42D3-8853-52FD8A475E8C}"/>
                </a:ext>
              </a:extLst>
            </p:cNvPr>
            <p:cNvSpPr>
              <a:spLocks noChangeArrowheads="1"/>
            </p:cNvSpPr>
            <p:nvPr/>
          </p:nvSpPr>
          <p:spPr bwMode="auto">
            <a:xfrm>
              <a:off x="4381500" y="1104900"/>
              <a:ext cx="1000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Стандарты, регламенты, нормы</a:t>
              </a:r>
            </a:p>
          </p:txBody>
        </p:sp>
        <p:sp>
          <p:nvSpPr>
            <p:cNvPr id="15" name="Прямоугольник 14">
              <a:extLst>
                <a:ext uri="{FF2B5EF4-FFF2-40B4-BE49-F238E27FC236}">
                  <a16:creationId xmlns:a16="http://schemas.microsoft.com/office/drawing/2014/main" id="{7C30BC5F-84B8-4CE5-A173-8947A5B81FDA}"/>
                </a:ext>
              </a:extLst>
            </p:cNvPr>
            <p:cNvSpPr>
              <a:spLocks noChangeArrowheads="1"/>
            </p:cNvSpPr>
            <p:nvPr/>
          </p:nvSpPr>
          <p:spPr bwMode="auto">
            <a:xfrm>
              <a:off x="9525" y="2133598"/>
              <a:ext cx="1866900" cy="1528498"/>
            </a:xfrm>
            <a:prstGeom prst="rect">
              <a:avLst/>
            </a:prstGeom>
            <a:solidFill>
              <a:srgbClr val="FFFFFF"/>
            </a:solidFill>
            <a:ln w="25400" algn="ctr">
              <a:solidFill>
                <a:srgbClr val="000000"/>
              </a:solidFill>
              <a:miter lim="800000"/>
              <a:headEnd/>
              <a:tailEnd/>
            </a:ln>
          </p:spPr>
          <p:txBody>
            <a:bodyPr rot="0" vert="horz" wrap="square" lIns="91440" tIns="45720" rIns="91440" bIns="45720" anchor="t" anchorCtr="0" upright="1">
              <a:noAutofit/>
            </a:bodyPr>
            <a:lstStyle/>
            <a:p>
              <a:pPr marL="0" marR="0" lvl="0" indent="0" algn="just" defTabSz="914400" eaLnBrk="1" fontAlgn="auto" latinLnBrk="0" hangingPunct="1">
                <a:lnSpc>
                  <a:spcPct val="107000"/>
                </a:lnSpc>
                <a:spcBef>
                  <a:spcPts val="0"/>
                </a:spcBef>
                <a:buClrTx/>
                <a:buSzTx/>
                <a:buFontTx/>
                <a:buNone/>
                <a:tabLst/>
                <a:defRPr/>
              </a:pPr>
              <a:r>
                <a:rPr kumimoji="0" lang="ru-RU" sz="1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Биржа </a:t>
              </a:r>
              <a:r>
                <a:rPr kumimoji="0" lang="ru-RU"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площадка для торговли ценными бумагами и инвестиционными активами</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7000"/>
                </a:lnSpc>
                <a:spcBef>
                  <a:spcPts val="0"/>
                </a:spcBef>
                <a:buClrTx/>
                <a:buSzTx/>
                <a:buFontTx/>
                <a:buNone/>
                <a:tabLst/>
                <a:defRPr/>
              </a:pPr>
              <a:r>
                <a:rPr kumimoji="0" lang="ru-RU" sz="1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Депозитарий </a:t>
              </a:r>
              <a:r>
                <a:rPr kumimoji="0" lang="ru-RU"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организация, которая ведет независимый учет и хранение ценных бумаг</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7000"/>
                </a:lnSpc>
                <a:spcBef>
                  <a:spcPts val="0"/>
                </a:spcBef>
                <a:buClrTx/>
                <a:buSzTx/>
                <a:buFontTx/>
                <a:buNone/>
                <a:tabLst/>
                <a:defRPr/>
              </a:pPr>
              <a:r>
                <a:rPr kumimoji="0" lang="ru-RU" sz="1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Клиринг </a:t>
              </a:r>
              <a:r>
                <a:rPr kumimoji="0" lang="ru-RU" sz="1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контроль и осуществление расчетов между участками биржи </a:t>
              </a:r>
              <a:endParaRPr kumimoji="0" lang="ru-RU"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ABCE8724-7F4A-431C-B9CF-1DEF23D1075C}"/>
                </a:ext>
              </a:extLst>
            </p:cNvPr>
            <p:cNvSpPr>
              <a:spLocks noChangeArrowheads="1"/>
            </p:cNvSpPr>
            <p:nvPr/>
          </p:nvSpPr>
          <p:spPr bwMode="auto">
            <a:xfrm>
              <a:off x="1981200" y="2133600"/>
              <a:ext cx="647700"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Биржа</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20B907F7-9B69-4E3E-86E6-7E2911D4CA69}"/>
                </a:ext>
              </a:extLst>
            </p:cNvPr>
            <p:cNvSpPr>
              <a:spLocks noChangeArrowheads="1"/>
            </p:cNvSpPr>
            <p:nvPr/>
          </p:nvSpPr>
          <p:spPr bwMode="auto">
            <a:xfrm>
              <a:off x="1981200" y="2543175"/>
              <a:ext cx="101917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Депозитарий</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F7D6C525-FE94-4672-8239-A7B70DA567EF}"/>
                </a:ext>
              </a:extLst>
            </p:cNvPr>
            <p:cNvSpPr>
              <a:spLocks noChangeArrowheads="1"/>
            </p:cNvSpPr>
            <p:nvPr/>
          </p:nvSpPr>
          <p:spPr bwMode="auto">
            <a:xfrm>
              <a:off x="9525" y="3933825"/>
              <a:ext cx="3971925" cy="1104900"/>
            </a:xfrm>
            <a:prstGeom prst="rect">
              <a:avLst/>
            </a:prstGeom>
            <a:gradFill rotWithShape="0">
              <a:gsLst>
                <a:gs pos="0">
                  <a:srgbClr val="C2D69B"/>
                </a:gs>
                <a:gs pos="50000">
                  <a:srgbClr val="EAF1DD"/>
                </a:gs>
                <a:gs pos="100000">
                  <a:srgbClr val="C2D69B"/>
                </a:gs>
              </a:gsLst>
              <a:lin ang="18900000" scaled="1"/>
            </a:gradFill>
            <a:ln w="12700" algn="ctr">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3 БЛОК:</a:t>
              </a: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Участники, организующие доступ к фондовому рынку </a:t>
              </a:r>
            </a:p>
          </p:txBody>
        </p:sp>
        <p:sp>
          <p:nvSpPr>
            <p:cNvPr id="19" name="Прямоугольник 18">
              <a:extLst>
                <a:ext uri="{FF2B5EF4-FFF2-40B4-BE49-F238E27FC236}">
                  <a16:creationId xmlns:a16="http://schemas.microsoft.com/office/drawing/2014/main" id="{C07F985A-3AE1-451F-B2B4-0B2AAFF1FAA7}"/>
                </a:ext>
              </a:extLst>
            </p:cNvPr>
            <p:cNvSpPr>
              <a:spLocks noChangeArrowheads="1"/>
            </p:cNvSpPr>
            <p:nvPr/>
          </p:nvSpPr>
          <p:spPr bwMode="auto">
            <a:xfrm>
              <a:off x="104775" y="4533900"/>
              <a:ext cx="1047750"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Брокеры </a:t>
              </a:r>
            </a:p>
          </p:txBody>
        </p:sp>
        <p:sp>
          <p:nvSpPr>
            <p:cNvPr id="20" name="Прямоугольник 19">
              <a:extLst>
                <a:ext uri="{FF2B5EF4-FFF2-40B4-BE49-F238E27FC236}">
                  <a16:creationId xmlns:a16="http://schemas.microsoft.com/office/drawing/2014/main" id="{9E4A30DC-9D02-45A8-A149-302AE74A6D6D}"/>
                </a:ext>
              </a:extLst>
            </p:cNvPr>
            <p:cNvSpPr>
              <a:spLocks noChangeArrowheads="1"/>
            </p:cNvSpPr>
            <p:nvPr/>
          </p:nvSpPr>
          <p:spPr bwMode="auto">
            <a:xfrm>
              <a:off x="1304925" y="4543425"/>
              <a:ext cx="1047750"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Дилеры </a:t>
              </a:r>
            </a:p>
          </p:txBody>
        </p:sp>
        <p:sp>
          <p:nvSpPr>
            <p:cNvPr id="21" name="Прямоугольник 20">
              <a:extLst>
                <a:ext uri="{FF2B5EF4-FFF2-40B4-BE49-F238E27FC236}">
                  <a16:creationId xmlns:a16="http://schemas.microsoft.com/office/drawing/2014/main" id="{D18784E3-DD58-403D-AA9E-56DDF3F768EF}"/>
                </a:ext>
              </a:extLst>
            </p:cNvPr>
            <p:cNvSpPr>
              <a:spLocks noChangeArrowheads="1"/>
            </p:cNvSpPr>
            <p:nvPr/>
          </p:nvSpPr>
          <p:spPr bwMode="auto">
            <a:xfrm>
              <a:off x="2543175" y="4543425"/>
              <a:ext cx="128587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Управляющие Ко</a:t>
              </a:r>
            </a:p>
          </p:txBody>
        </p:sp>
        <p:sp>
          <p:nvSpPr>
            <p:cNvPr id="22" name="Прямоугольник 21">
              <a:extLst>
                <a:ext uri="{FF2B5EF4-FFF2-40B4-BE49-F238E27FC236}">
                  <a16:creationId xmlns:a16="http://schemas.microsoft.com/office/drawing/2014/main" id="{74F2634A-49EE-4392-B8C0-F5F6CA4D2BD8}"/>
                </a:ext>
              </a:extLst>
            </p:cNvPr>
            <p:cNvSpPr>
              <a:spLocks noChangeArrowheads="1"/>
            </p:cNvSpPr>
            <p:nvPr/>
          </p:nvSpPr>
          <p:spPr bwMode="auto">
            <a:xfrm>
              <a:off x="0" y="5448300"/>
              <a:ext cx="5238750" cy="904875"/>
            </a:xfrm>
            <a:prstGeom prst="rect">
              <a:avLst/>
            </a:prstGeom>
            <a:gradFill rotWithShape="0">
              <a:gsLst>
                <a:gs pos="0">
                  <a:srgbClr val="C2D69B"/>
                </a:gs>
                <a:gs pos="50000">
                  <a:srgbClr val="EAF1DD"/>
                </a:gs>
                <a:gs pos="100000">
                  <a:srgbClr val="C2D69B"/>
                </a:gs>
              </a:gsLst>
              <a:lin ang="18900000" scaled="1"/>
            </a:gradFill>
            <a:ln w="12700" algn="ctr">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 БЛОК:</a:t>
              </a: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участники рынка, приобретающие ценные бумаги – инвесторы, инвестиционные фонды, трейдеры.</a:t>
              </a:r>
            </a:p>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3" name="Прямоугольник 22">
              <a:extLst>
                <a:ext uri="{FF2B5EF4-FFF2-40B4-BE49-F238E27FC236}">
                  <a16:creationId xmlns:a16="http://schemas.microsoft.com/office/drawing/2014/main" id="{4E4C1917-61A3-4C91-949D-D3ACE0325C83}"/>
                </a:ext>
              </a:extLst>
            </p:cNvPr>
            <p:cNvSpPr>
              <a:spLocks noChangeArrowheads="1"/>
            </p:cNvSpPr>
            <p:nvPr/>
          </p:nvSpPr>
          <p:spPr bwMode="auto">
            <a:xfrm>
              <a:off x="66675" y="5943600"/>
              <a:ext cx="1476375" cy="333375"/>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Государство </a:t>
              </a:r>
            </a:p>
          </p:txBody>
        </p:sp>
        <p:sp>
          <p:nvSpPr>
            <p:cNvPr id="24" name="Прямоугольник 23">
              <a:extLst>
                <a:ext uri="{FF2B5EF4-FFF2-40B4-BE49-F238E27FC236}">
                  <a16:creationId xmlns:a16="http://schemas.microsoft.com/office/drawing/2014/main" id="{B5EA25B2-8586-419B-982B-9464B48838ED}"/>
                </a:ext>
              </a:extLst>
            </p:cNvPr>
            <p:cNvSpPr>
              <a:spLocks noChangeArrowheads="1"/>
            </p:cNvSpPr>
            <p:nvPr/>
          </p:nvSpPr>
          <p:spPr bwMode="auto">
            <a:xfrm>
              <a:off x="1600200" y="5943600"/>
              <a:ext cx="191452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Коммерческие организации </a:t>
              </a:r>
            </a:p>
          </p:txBody>
        </p:sp>
        <p:sp>
          <p:nvSpPr>
            <p:cNvPr id="25" name="Прямоугольник 24">
              <a:extLst>
                <a:ext uri="{FF2B5EF4-FFF2-40B4-BE49-F238E27FC236}">
                  <a16:creationId xmlns:a16="http://schemas.microsoft.com/office/drawing/2014/main" id="{3DF760A1-8AF3-4348-95F2-335DAEDC156F}"/>
                </a:ext>
              </a:extLst>
            </p:cNvPr>
            <p:cNvSpPr>
              <a:spLocks noChangeArrowheads="1"/>
            </p:cNvSpPr>
            <p:nvPr/>
          </p:nvSpPr>
          <p:spPr bwMode="auto">
            <a:xfrm>
              <a:off x="3581400" y="5934075"/>
              <a:ext cx="153352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Население </a:t>
              </a:r>
            </a:p>
          </p:txBody>
        </p:sp>
        <p:sp>
          <p:nvSpPr>
            <p:cNvPr id="26" name="Прямоугольник 25">
              <a:extLst>
                <a:ext uri="{FF2B5EF4-FFF2-40B4-BE49-F238E27FC236}">
                  <a16:creationId xmlns:a16="http://schemas.microsoft.com/office/drawing/2014/main" id="{4C127260-937B-4DEE-8FAA-04C8CF64B852}"/>
                </a:ext>
              </a:extLst>
            </p:cNvPr>
            <p:cNvSpPr>
              <a:spLocks noChangeArrowheads="1"/>
            </p:cNvSpPr>
            <p:nvPr/>
          </p:nvSpPr>
          <p:spPr bwMode="auto">
            <a:xfrm>
              <a:off x="2867025" y="3295650"/>
              <a:ext cx="1047750" cy="485775"/>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9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Лицензирование и контроль деятельности</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Прямоугольник 26">
                  <a:extLst>
                    <a:ext uri="{FF2B5EF4-FFF2-40B4-BE49-F238E27FC236}">
                      <a16:creationId xmlns:a16="http://schemas.microsoft.com/office/drawing/2014/main" id="{AD289042-548C-4BD1-9DBA-5872DCC2EACF}"/>
                    </a:ext>
                  </a:extLst>
                </p:cNvPr>
                <p:cNvSpPr>
                  <a:spLocks noChangeArrowheads="1"/>
                </p:cNvSpPr>
                <p:nvPr/>
              </p:nvSpPr>
              <p:spPr bwMode="auto">
                <a:xfrm>
                  <a:off x="1981200" y="2952750"/>
                  <a:ext cx="1266825" cy="342900"/>
                </a:xfrm>
                <a:prstGeom prst="rect">
                  <a:avLst/>
                </a:prstGeom>
                <a:solidFill>
                  <a:srgbClr val="FFFFFF"/>
                </a:solidFill>
                <a:ln w="25400" algn="ctr">
                  <a:solidFill>
                    <a:srgbClr val="00000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Клиринговая </a:t>
                  </a:r>
                  <a14:m>
                    <m:oMath xmlns:m="http://schemas.openxmlformats.org/officeDocument/2006/math">
                      <m:sSup>
                        <m:sSupPr>
                          <m:ctrlPr>
                            <a:rPr kumimoji="0" lang="ru-RU"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ru-RU"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К</m:t>
                          </m:r>
                        </m:e>
                        <m:sup>
                          <m:r>
                            <a:rPr kumimoji="0" lang="ru-RU"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𝟎</m:t>
                          </m:r>
                        </m:sup>
                      </m:sSup>
                    </m:oMath>
                  </a14:m>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Прямоугольник 26">
                  <a:extLst>
                    <a:ext uri="{FF2B5EF4-FFF2-40B4-BE49-F238E27FC236}">
                      <a16:creationId xmlns:a16="http://schemas.microsoft.com/office/drawing/2014/main" id="{AD289042-548C-4BD1-9DBA-5872DCC2EACF}"/>
                    </a:ext>
                  </a:extLst>
                </p:cNvPr>
                <p:cNvSpPr>
                  <a:spLocks noRot="1" noChangeAspect="1" noMove="1" noResize="1" noEditPoints="1" noAdjustHandles="1" noChangeArrowheads="1" noChangeShapeType="1" noTextEdit="1"/>
                </p:cNvSpPr>
                <p:nvPr/>
              </p:nvSpPr>
              <p:spPr bwMode="auto">
                <a:xfrm>
                  <a:off x="1981200" y="2952750"/>
                  <a:ext cx="1266825" cy="342900"/>
                </a:xfrm>
                <a:prstGeom prst="rect">
                  <a:avLst/>
                </a:prstGeom>
                <a:blipFill>
                  <a:blip r:embed="rId2"/>
                  <a:stretch>
                    <a:fillRect b="-19048"/>
                  </a:stretch>
                </a:blipFill>
                <a:ln w="25400" algn="ctr">
                  <a:solidFill>
                    <a:srgbClr val="000000"/>
                  </a:solidFill>
                  <a:miter lim="800000"/>
                  <a:headEnd/>
                  <a:tailEnd/>
                </a:ln>
              </p:spPr>
              <p:txBody>
                <a:bodyPr/>
                <a:lstStyle/>
                <a:p>
                  <a:r>
                    <a:rPr lang="ru-RU">
                      <a:noFill/>
                    </a:rPr>
                    <a:t> </a:t>
                  </a:r>
                </a:p>
              </p:txBody>
            </p:sp>
          </mc:Fallback>
        </mc:AlternateContent>
        <p:sp>
          <p:nvSpPr>
            <p:cNvPr id="28" name="Прямоугольник 27">
              <a:extLst>
                <a:ext uri="{FF2B5EF4-FFF2-40B4-BE49-F238E27FC236}">
                  <a16:creationId xmlns:a16="http://schemas.microsoft.com/office/drawing/2014/main" id="{C48D3F63-E949-4288-8F34-64DDEA2B8B6A}"/>
                </a:ext>
              </a:extLst>
            </p:cNvPr>
            <p:cNvSpPr>
              <a:spLocks noChangeArrowheads="1"/>
            </p:cNvSpPr>
            <p:nvPr/>
          </p:nvSpPr>
          <p:spPr bwMode="auto">
            <a:xfrm>
              <a:off x="1981200" y="1209675"/>
              <a:ext cx="1343025" cy="447675"/>
            </a:xfrm>
            <a:prstGeom prst="rect">
              <a:avLst/>
            </a:prstGeom>
            <a:solidFill>
              <a:srgbClr val="FFFF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Выпуск ценных бумаг</a:t>
              </a:r>
            </a:p>
          </p:txBody>
        </p:sp>
        <p:sp>
          <p:nvSpPr>
            <p:cNvPr id="29" name="Стрелка вниз 29">
              <a:extLst>
                <a:ext uri="{FF2B5EF4-FFF2-40B4-BE49-F238E27FC236}">
                  <a16:creationId xmlns:a16="http://schemas.microsoft.com/office/drawing/2014/main" id="{B0A106EE-7992-4448-8D5B-CD9B7EFECB69}"/>
                </a:ext>
              </a:extLst>
            </p:cNvPr>
            <p:cNvSpPr>
              <a:spLocks noChangeArrowheads="1"/>
            </p:cNvSpPr>
            <p:nvPr/>
          </p:nvSpPr>
          <p:spPr bwMode="auto">
            <a:xfrm>
              <a:off x="1466850" y="1104900"/>
              <a:ext cx="409575" cy="638175"/>
            </a:xfrm>
            <a:prstGeom prst="downArrow">
              <a:avLst>
                <a:gd name="adj1" fmla="val 50000"/>
                <a:gd name="adj2" fmla="val 49998"/>
              </a:avLst>
            </a:prstGeom>
            <a:gradFill rotWithShape="0">
              <a:gsLst>
                <a:gs pos="0">
                  <a:srgbClr val="C2D69B"/>
                </a:gs>
                <a:gs pos="50000">
                  <a:srgbClr val="9BBB59"/>
                </a:gs>
                <a:gs pos="100000">
                  <a:srgbClr val="C2D69B"/>
                </a:gs>
              </a:gsLst>
              <a:lin ang="5400000" scaled="1"/>
            </a:gradFill>
            <a:ln w="12700" algn="ctr">
              <a:solidFill>
                <a:srgbClr val="9BBB59"/>
              </a:solidFill>
              <a:miter lim="800000"/>
              <a:headEnd/>
              <a:tailEnd/>
            </a:ln>
            <a:effectLst>
              <a:outerShdw dist="28398" dir="3806097" algn="ctr" rotWithShape="0">
                <a:srgbClr val="4E6128"/>
              </a:outerShdw>
            </a:effec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30" name="Стрелка вверх 30">
              <a:extLst>
                <a:ext uri="{FF2B5EF4-FFF2-40B4-BE49-F238E27FC236}">
                  <a16:creationId xmlns:a16="http://schemas.microsoft.com/office/drawing/2014/main" id="{FC4CF63B-A439-4C43-BB54-F257B5151780}"/>
                </a:ext>
              </a:extLst>
            </p:cNvPr>
            <p:cNvSpPr>
              <a:spLocks noChangeArrowheads="1"/>
            </p:cNvSpPr>
            <p:nvPr/>
          </p:nvSpPr>
          <p:spPr bwMode="auto">
            <a:xfrm>
              <a:off x="1600200" y="5038725"/>
              <a:ext cx="361950" cy="409575"/>
            </a:xfrm>
            <a:prstGeom prst="upArrow">
              <a:avLst>
                <a:gd name="adj1" fmla="val 50000"/>
                <a:gd name="adj2" fmla="val 49999"/>
              </a:avLst>
            </a:prstGeom>
            <a:gradFill rotWithShape="0">
              <a:gsLst>
                <a:gs pos="0">
                  <a:srgbClr val="C2D69B"/>
                </a:gs>
                <a:gs pos="50000">
                  <a:srgbClr val="9BBB59"/>
                </a:gs>
                <a:gs pos="100000">
                  <a:srgbClr val="C2D69B"/>
                </a:gs>
              </a:gsLst>
              <a:lin ang="5400000" scaled="1"/>
            </a:gradFill>
            <a:ln w="12700" algn="ctr">
              <a:solidFill>
                <a:srgbClr val="9BBB59"/>
              </a:solidFill>
              <a:miter lim="800000"/>
              <a:headEnd/>
              <a:tailEnd/>
            </a:ln>
            <a:effectLst>
              <a:outerShdw dist="28398" dir="3806097" algn="ctr" rotWithShape="0">
                <a:srgbClr val="4E6128"/>
              </a:outerShdw>
            </a:effec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cxnSp>
          <p:nvCxnSpPr>
            <p:cNvPr id="31" name="Прямая со стрелкой 30">
              <a:extLst>
                <a:ext uri="{FF2B5EF4-FFF2-40B4-BE49-F238E27FC236}">
                  <a16:creationId xmlns:a16="http://schemas.microsoft.com/office/drawing/2014/main" id="{A57D09F2-941F-4825-A88B-E76CFAC886F4}"/>
                </a:ext>
              </a:extLst>
            </p:cNvPr>
            <p:cNvCxnSpPr>
              <a:cxnSpLocks noChangeShapeType="1"/>
            </p:cNvCxnSpPr>
            <p:nvPr/>
          </p:nvCxnSpPr>
          <p:spPr bwMode="auto">
            <a:xfrm flipV="1">
              <a:off x="4467225" y="1104900"/>
              <a:ext cx="0" cy="638175"/>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Прямая со стрелкой 31">
              <a:extLst>
                <a:ext uri="{FF2B5EF4-FFF2-40B4-BE49-F238E27FC236}">
                  <a16:creationId xmlns:a16="http://schemas.microsoft.com/office/drawing/2014/main" id="{EE89BE2A-2252-4B0F-8FCF-4469AEE42F3A}"/>
                </a:ext>
              </a:extLst>
            </p:cNvPr>
            <p:cNvCxnSpPr>
              <a:cxnSpLocks noChangeShapeType="1"/>
            </p:cNvCxnSpPr>
            <p:nvPr/>
          </p:nvCxnSpPr>
          <p:spPr bwMode="auto">
            <a:xfrm flipH="1" flipV="1">
              <a:off x="2628900" y="2266950"/>
              <a:ext cx="1415187" cy="329184"/>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Прямая со стрелкой 32">
              <a:extLst>
                <a:ext uri="{FF2B5EF4-FFF2-40B4-BE49-F238E27FC236}">
                  <a16:creationId xmlns:a16="http://schemas.microsoft.com/office/drawing/2014/main" id="{05F3E840-607B-46C0-A117-26147E48BD96}"/>
                </a:ext>
              </a:extLst>
            </p:cNvPr>
            <p:cNvCxnSpPr>
              <a:cxnSpLocks noChangeShapeType="1"/>
            </p:cNvCxnSpPr>
            <p:nvPr/>
          </p:nvCxnSpPr>
          <p:spPr bwMode="auto">
            <a:xfrm flipH="1">
              <a:off x="3000375" y="2600325"/>
              <a:ext cx="1043712" cy="102667"/>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Прямая со стрелкой 33">
              <a:extLst>
                <a:ext uri="{FF2B5EF4-FFF2-40B4-BE49-F238E27FC236}">
                  <a16:creationId xmlns:a16="http://schemas.microsoft.com/office/drawing/2014/main" id="{3EFC8D90-6C70-4EFD-82EA-54D69246E162}"/>
                </a:ext>
              </a:extLst>
            </p:cNvPr>
            <p:cNvCxnSpPr>
              <a:cxnSpLocks noChangeShapeType="1"/>
            </p:cNvCxnSpPr>
            <p:nvPr/>
          </p:nvCxnSpPr>
          <p:spPr bwMode="auto">
            <a:xfrm flipH="1">
              <a:off x="3248025" y="2600325"/>
              <a:ext cx="796062" cy="519379"/>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Прямая со стрелкой 34">
              <a:extLst>
                <a:ext uri="{FF2B5EF4-FFF2-40B4-BE49-F238E27FC236}">
                  <a16:creationId xmlns:a16="http://schemas.microsoft.com/office/drawing/2014/main" id="{A5BEE4FC-8AD0-4861-931A-0DF54BB7472F}"/>
                </a:ext>
              </a:extLst>
            </p:cNvPr>
            <p:cNvCxnSpPr>
              <a:cxnSpLocks noChangeShapeType="1"/>
            </p:cNvCxnSpPr>
            <p:nvPr/>
          </p:nvCxnSpPr>
          <p:spPr bwMode="auto">
            <a:xfrm flipH="1">
              <a:off x="3743325" y="2600325"/>
              <a:ext cx="301981" cy="1331366"/>
            </a:xfrm>
            <a:prstGeom prst="straightConnector1">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67" name="TextBox 66">
            <a:extLst>
              <a:ext uri="{FF2B5EF4-FFF2-40B4-BE49-F238E27FC236}">
                <a16:creationId xmlns:a16="http://schemas.microsoft.com/office/drawing/2014/main" id="{33C006C5-231A-4169-8856-9FAA9134CFCF}"/>
              </a:ext>
            </a:extLst>
          </p:cNvPr>
          <p:cNvSpPr txBox="1"/>
          <p:nvPr/>
        </p:nvSpPr>
        <p:spPr>
          <a:xfrm>
            <a:off x="1947114" y="6357368"/>
            <a:ext cx="6094674" cy="380938"/>
          </a:xfrm>
          <a:prstGeom prst="rect">
            <a:avLst/>
          </a:prstGeom>
          <a:noFill/>
        </p:spPr>
        <p:txBody>
          <a:bodyPr wrap="square">
            <a:spAutoFit/>
          </a:bodyPr>
          <a:lstStyle/>
          <a:p>
            <a:pPr algn="ctr">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Рисунок 1</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Схема работы фондового рынка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2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379221"/>
          </a:xfrm>
        </p:spPr>
        <p:txBody>
          <a:bodyPr rtlCol="0">
            <a:normAutofit/>
          </a:bodyPr>
          <a:lstStyle/>
          <a:p>
            <a:pPr rtl="0"/>
            <a:r>
              <a:rPr lang="ru-RU" sz="1800" b="1" dirty="0">
                <a:effectLst/>
                <a:latin typeface="Times New Roman" panose="02020603050405020304" pitchFamily="18" charset="0"/>
                <a:ea typeface="Calibri" panose="020F0502020204030204" pitchFamily="34" charset="0"/>
              </a:rPr>
              <a:t>ТЕМА 1.1 Возникновение и развитие биржевой торговли</a:t>
            </a:r>
            <a:endParaRPr lang="ru" sz="1800" dirty="0"/>
          </a:p>
        </p:txBody>
      </p:sp>
      <p:sp>
        <p:nvSpPr>
          <p:cNvPr id="6" name="Прямоугольник: скругленные углы 5">
            <a:extLst>
              <a:ext uri="{FF2B5EF4-FFF2-40B4-BE49-F238E27FC236}">
                <a16:creationId xmlns:a16="http://schemas.microsoft.com/office/drawing/2014/main" id="{8F9064C1-C20F-464A-B1C9-36D180BFA54E}"/>
              </a:ext>
            </a:extLst>
          </p:cNvPr>
          <p:cNvSpPr/>
          <p:nvPr/>
        </p:nvSpPr>
        <p:spPr>
          <a:xfrm>
            <a:off x="238539" y="1240404"/>
            <a:ext cx="11640710" cy="1836752"/>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Современная биржевая торговля является результатом длительной эволюции различных форм оптовой торговли: ярмарки, биржи реального товара, фьючерсной биржи. Имея некоторые общие организационные черты, они постоянно изменялись, приспосабливаясь к потребностям развития как производства, так и торговли.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BC5FEC20-1043-4E68-9C9D-A5E33F191D5E}"/>
              </a:ext>
            </a:extLst>
          </p:cNvPr>
          <p:cNvSpPr/>
          <p:nvPr/>
        </p:nvSpPr>
        <p:spPr>
          <a:xfrm>
            <a:off x="238539" y="3244132"/>
            <a:ext cx="11640710" cy="102571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своем развитии товарная биржа прошла этапы от оптового рынка, где заключались сделки с наличным товаром, до современного фьючерсного и опционного рынков.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id="{1A547D38-BCE5-4151-BE13-83A9A712F411}"/>
              </a:ext>
            </a:extLst>
          </p:cNvPr>
          <p:cNvSpPr/>
          <p:nvPr/>
        </p:nvSpPr>
        <p:spPr>
          <a:xfrm>
            <a:off x="238539" y="4428872"/>
            <a:ext cx="11640710" cy="1726971"/>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Возникновение биржи в Европе как своеобразной формы организованного рынка относят к XVI-XVII вв., хотя еще в Древней Греции и Древнем Риме формализованная торговля началась с фиксирования времени и места торговли, с общих товарообменных операций и денежных систем, а также с заключения контрактов на поставку товаров в договорные сроки.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FCE5C0-CCAA-4585-82A9-DB63D042CC04}"/>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B02E60DB-EB27-45E2-B9E0-C61C664F1385}"/>
              </a:ext>
            </a:extLst>
          </p:cNvPr>
          <p:cNvSpPr/>
          <p:nvPr/>
        </p:nvSpPr>
        <p:spPr>
          <a:xfrm>
            <a:off x="310101" y="792478"/>
            <a:ext cx="11728174" cy="1248355"/>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600" dirty="0">
                <a:solidFill>
                  <a:schemeClr val="tx1"/>
                </a:solidFill>
                <a:effectLst/>
                <a:latin typeface="Times New Roman" panose="02020603050405020304" pitchFamily="18" charset="0"/>
                <a:ea typeface="Calibri" panose="020F0502020204030204" pitchFamily="34" charset="0"/>
              </a:rPr>
              <a:t>Государство осуществляет заимствования как на внутреннем, так и на внешнем рынке. Ввиду высокой надежности государственных финансовых инструментов вложения, они характеризуются минимальными рисками и минимальной доходностью. </a:t>
            </a:r>
            <a:endParaRPr lang="ru-RU" sz="1600" dirty="0">
              <a:solidFill>
                <a:schemeClr val="tx1"/>
              </a:solidFill>
            </a:endParaRPr>
          </a:p>
        </p:txBody>
      </p:sp>
      <p:sp>
        <p:nvSpPr>
          <p:cNvPr id="4" name="Прямоугольник: скругленные противолежащие углы 3">
            <a:extLst>
              <a:ext uri="{FF2B5EF4-FFF2-40B4-BE49-F238E27FC236}">
                <a16:creationId xmlns:a16="http://schemas.microsoft.com/office/drawing/2014/main" id="{17BEC73F-B031-4A30-8F9B-6B495ACD5589}"/>
              </a:ext>
            </a:extLst>
          </p:cNvPr>
          <p:cNvSpPr/>
          <p:nvPr/>
        </p:nvSpPr>
        <p:spPr>
          <a:xfrm>
            <a:off x="310101" y="2251544"/>
            <a:ext cx="11728174" cy="459851"/>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российском рынке ценных бумаг основными эмитентами являются: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4C4673-7D44-4BB5-9265-19F4862199FC}"/>
              </a:ext>
            </a:extLst>
          </p:cNvPr>
          <p:cNvSpPr txBox="1"/>
          <p:nvPr/>
        </p:nvSpPr>
        <p:spPr>
          <a:xfrm>
            <a:off x="360128" y="2922106"/>
            <a:ext cx="11471743" cy="2309863"/>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государство в лице Министерства финансов РФ – крупнейший эмитент долговых ценных бумаг в России;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субъекты федерации и местные органы власти – с целью финансирования бюджета проводят эмиссию облигаций;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акционерные общества, основная доля объема акций которых обращается на российском рынке;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банки, выступающие в качестве эмитентов акций, векселей, депозитных и сберегательных сертификатов;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управляющие компании паевых инвестиционных фондов.</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35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AF72029-5E93-4C54-8EC1-883675F61E72}"/>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углы 2">
            <a:extLst>
              <a:ext uri="{FF2B5EF4-FFF2-40B4-BE49-F238E27FC236}">
                <a16:creationId xmlns:a16="http://schemas.microsoft.com/office/drawing/2014/main" id="{BFAD1878-41B8-42C9-B7A5-32ABC47BC006}"/>
              </a:ext>
            </a:extLst>
          </p:cNvPr>
          <p:cNvSpPr/>
          <p:nvPr/>
        </p:nvSpPr>
        <p:spPr>
          <a:xfrm>
            <a:off x="461176" y="715617"/>
            <a:ext cx="11298803" cy="1311966"/>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Эмитент</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юридическое лицо, исполнительный орган государственной власти, орган местного самоуправления, которые несут от своего имени или от имени публично-правового образования обязательства перед владельцами ценных бумаг по осуществлению прав, закрепленных этими ценными бумагами.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8F4BB7A3-B350-4BFD-BDF0-38C951C753FD}"/>
              </a:ext>
            </a:extLst>
          </p:cNvPr>
          <p:cNvSpPr/>
          <p:nvPr/>
        </p:nvSpPr>
        <p:spPr>
          <a:xfrm>
            <a:off x="461176" y="2114412"/>
            <a:ext cx="11298803" cy="970059"/>
          </a:xfrm>
          <a:prstGeom prst="round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Эмитенты выступают начальным звеном в движении ценных бумаг, а конечным являются инвесторы, приобретающие ценные бумаги во владение. </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5079F332-328C-4469-9060-A754D50C963C}"/>
              </a:ext>
            </a:extLst>
          </p:cNvPr>
          <p:cNvSpPr/>
          <p:nvPr/>
        </p:nvSpPr>
        <p:spPr>
          <a:xfrm>
            <a:off x="461176" y="3275937"/>
            <a:ext cx="11298803" cy="3236181"/>
          </a:xfrm>
          <a:prstGeom prst="round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000" algn="just"/>
            <a:r>
              <a:rPr lang="ru-RU" sz="1800" b="1">
                <a:solidFill>
                  <a:schemeClr val="tx1"/>
                </a:solidFill>
                <a:effectLst/>
                <a:latin typeface="Times New Roman" panose="02020603050405020304" pitchFamily="18" charset="0"/>
                <a:ea typeface="Calibri" panose="020F0502020204030204" pitchFamily="34" charset="0"/>
              </a:rPr>
              <a:t>Инвестором</a:t>
            </a:r>
            <a:r>
              <a:rPr lang="ru-RU" sz="1800">
                <a:solidFill>
                  <a:schemeClr val="tx1"/>
                </a:solidFill>
                <a:effectLst/>
                <a:latin typeface="Times New Roman" panose="02020603050405020304" pitchFamily="18" charset="0"/>
                <a:ea typeface="Calibri" panose="020F0502020204030204" pitchFamily="34" charset="0"/>
              </a:rPr>
              <a:t> является лицо, которому ценные бумаги принадлежат на праве собственности или ином праве. </a:t>
            </a:r>
            <a:r>
              <a:rPr lang="ru-RU" sz="1800" dirty="0">
                <a:solidFill>
                  <a:schemeClr val="tx1"/>
                </a:solidFill>
                <a:effectLst/>
                <a:latin typeface="Times New Roman" panose="02020603050405020304" pitchFamily="18" charset="0"/>
                <a:ea typeface="Calibri" panose="020F0502020204030204" pitchFamily="34" charset="0"/>
              </a:rPr>
              <a:t>Среди инвесторов могут быть </a:t>
            </a:r>
            <a:r>
              <a:rPr lang="ru-RU" sz="1800" b="1" dirty="0">
                <a:solidFill>
                  <a:schemeClr val="tx1"/>
                </a:solidFill>
                <a:effectLst/>
                <a:latin typeface="Times New Roman" panose="02020603050405020304" pitchFamily="18" charset="0"/>
                <a:ea typeface="Calibri" panose="020F0502020204030204" pitchFamily="34" charset="0"/>
              </a:rPr>
              <a:t>индивидуальные</a:t>
            </a:r>
            <a:r>
              <a:rPr lang="ru-RU" sz="1800" dirty="0">
                <a:solidFill>
                  <a:schemeClr val="tx1"/>
                </a:solidFill>
                <a:effectLst/>
                <a:latin typeface="Times New Roman" panose="02020603050405020304" pitchFamily="18" charset="0"/>
                <a:ea typeface="Calibri" panose="020F0502020204030204" pitchFamily="34" charset="0"/>
              </a:rPr>
              <a:t> (физические лица) и </a:t>
            </a:r>
            <a:r>
              <a:rPr lang="ru-RU" sz="1800" b="1" dirty="0">
                <a:solidFill>
                  <a:schemeClr val="tx1"/>
                </a:solidFill>
                <a:effectLst/>
                <a:latin typeface="Times New Roman" panose="02020603050405020304" pitchFamily="18" charset="0"/>
                <a:ea typeface="Calibri" panose="020F0502020204030204" pitchFamily="34" charset="0"/>
              </a:rPr>
              <a:t>институциональные</a:t>
            </a:r>
            <a:r>
              <a:rPr lang="ru-RU" sz="1800" dirty="0">
                <a:solidFill>
                  <a:schemeClr val="tx1"/>
                </a:solidFill>
                <a:effectLst/>
                <a:latin typeface="Times New Roman" panose="02020603050405020304" pitchFamily="18" charset="0"/>
                <a:ea typeface="Calibri" panose="020F0502020204030204" pitchFamily="34" charset="0"/>
              </a:rPr>
              <a:t> (государство, корпорации, фонды, банки и т.д.). Основными инвесторами, определяющими состояние рынка ценных бумаг, являются индивидуальные инвесторы, т.е. население, использующее свои сбережения для приобретения ценных бумаг с целью получения дополнительных доходов. Юридические лица – предприятия, корпорации, основная деятельность которых не связана с рынком ценных бумаг и которые не имеют лицензии на право осуществлять профессиональную деятельность на рынке ценных бумаг в качестве посредников, но приобретающие ценные бумаги от своего имени и за свой счет, составляют группу институциональных инвесторов.</a:t>
            </a:r>
            <a:endParaRPr lang="ru-RU" dirty="0">
              <a:solidFill>
                <a:schemeClr val="tx1"/>
              </a:solidFill>
            </a:endParaRPr>
          </a:p>
        </p:txBody>
      </p:sp>
    </p:spTree>
    <p:extLst>
      <p:ext uri="{BB962C8B-B14F-4D97-AF65-F5344CB8AC3E}">
        <p14:creationId xmlns:p14="http://schemas.microsoft.com/office/powerpoint/2010/main" val="141691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DE1EC20-DD2E-4855-AB84-8FA4FC5C4054}"/>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03CB5BEE-145D-4C7C-BD91-612C669933BC}"/>
              </a:ext>
            </a:extLst>
          </p:cNvPr>
          <p:cNvSpPr/>
          <p:nvPr/>
        </p:nvSpPr>
        <p:spPr>
          <a:xfrm>
            <a:off x="385482" y="699246"/>
            <a:ext cx="11376212" cy="2877671"/>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Всех российских инвесторов можно разделить на две категории. К первой категории относятся </a:t>
            </a: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неквалифицированные инвесторы</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 ко второй – </a:t>
            </a: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квалифицированные инвесторы</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международной и российской практике квалифицированными инвесторами признаются: брокерские, дилерские, управляющие компании; кредитные организации; акционерные инвестиционные фонды; управляющие компании инвестиционных фондов и негосударственных пенсионных фондов; страховые организации; негосударственные пенсионные фонды; международные финансовые организации.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5A26E3D2-DE26-4130-877F-DA9C52F8E31E}"/>
              </a:ext>
            </a:extLst>
          </p:cNvPr>
          <p:cNvSpPr/>
          <p:nvPr/>
        </p:nvSpPr>
        <p:spPr>
          <a:xfrm>
            <a:off x="407894" y="3684494"/>
            <a:ext cx="11376212" cy="3005933"/>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Закон «О рынке ценных бумаг» устанавливает следующие виды профессиональной деятельности на рынке ценных бумаг: </a:t>
            </a:r>
          </a:p>
          <a:p>
            <a:pPr marL="285750" indent="-285750" algn="just">
              <a:lnSpc>
                <a:spcPct val="150000"/>
              </a:lnSpc>
              <a:buFont typeface="Wingdings" panose="05000000000000000000" pitchFamily="2" charset="2"/>
              <a:buChar char="ü"/>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брокерская; </a:t>
            </a:r>
          </a:p>
          <a:p>
            <a:pPr marL="285750" indent="-285750" algn="just">
              <a:lnSpc>
                <a:spcPct val="150000"/>
              </a:lnSpc>
              <a:buFont typeface="Wingdings" panose="05000000000000000000" pitchFamily="2" charset="2"/>
              <a:buChar char="ü"/>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дилерская; </a:t>
            </a:r>
          </a:p>
          <a:p>
            <a:pPr marL="285750" indent="-285750" algn="just">
              <a:lnSpc>
                <a:spcPct val="150000"/>
              </a:lnSpc>
              <a:buFont typeface="Wingdings" panose="05000000000000000000" pitchFamily="2" charset="2"/>
              <a:buChar char="ü"/>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 по управлению ценными бумагами; </a:t>
            </a:r>
          </a:p>
          <a:p>
            <a:pPr marL="285750" indent="-285750" algn="just">
              <a:lnSpc>
                <a:spcPct val="150000"/>
              </a:lnSpc>
              <a:buFont typeface="Wingdings" panose="05000000000000000000" pitchFamily="2" charset="2"/>
              <a:buChar char="ü"/>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депозитарная деятельность; </a:t>
            </a:r>
          </a:p>
          <a:p>
            <a:pPr marL="285750" indent="-285750" algn="just">
              <a:lnSpc>
                <a:spcPct val="150000"/>
              </a:lnSpc>
              <a:buFont typeface="Wingdings" panose="05000000000000000000" pitchFamily="2" charset="2"/>
              <a:buChar char="ü"/>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 по ведению реестра владельцев ценных бумаг.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64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3893EEA-7FE8-4755-9D38-A1FDB5E72D72}"/>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DD738A84-ABCB-4320-B8D8-C12348A59D49}"/>
              </a:ext>
            </a:extLst>
          </p:cNvPr>
          <p:cNvSpPr/>
          <p:nvPr/>
        </p:nvSpPr>
        <p:spPr>
          <a:xfrm>
            <a:off x="349624" y="770965"/>
            <a:ext cx="11672047" cy="2133600"/>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Брокерской деятельностью</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признается деятельность по исполнению поручения клиента (в том числе эмитента эмиссионных ценных бумаг при их размещении) на совершение гражданско-правовых сделок с ценными бумагами и (или) на заключение договоров, являющихся производными финансовыми инструментами, осуществляемая на основании возмездных договоров с клиентом.</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A12D764D-C59E-4D10-8ED0-5581B560D439}"/>
              </a:ext>
            </a:extLst>
          </p:cNvPr>
          <p:cNvSpPr/>
          <p:nvPr/>
        </p:nvSpPr>
        <p:spPr>
          <a:xfrm>
            <a:off x="349622" y="3331091"/>
            <a:ext cx="11672047" cy="1111623"/>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Профессиональный участник рынка ценных бумаг, осуществляющий брокерскую деятельность, именуется </a:t>
            </a: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брокером</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C491939D-7BF2-4B35-95BD-5632D2CB6263}"/>
              </a:ext>
            </a:extLst>
          </p:cNvPr>
          <p:cNvSpPr/>
          <p:nvPr/>
        </p:nvSpPr>
        <p:spPr>
          <a:xfrm>
            <a:off x="349623" y="4885765"/>
            <a:ext cx="11672047" cy="1111623"/>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случае оказания брокером услуг по размещению эмиссионных ценных бумаг брокер вправе приобрести за свой счет не размещенные в срок, предусмотренный договором, ценные бумаги.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C8037DB-19DA-4238-869E-8DBCEFC5F160}"/>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53B8B29D-F78E-4490-B620-40E77822AF98}"/>
              </a:ext>
            </a:extLst>
          </p:cNvPr>
          <p:cNvSpPr/>
          <p:nvPr/>
        </p:nvSpPr>
        <p:spPr>
          <a:xfrm>
            <a:off x="457197" y="636495"/>
            <a:ext cx="11421035" cy="128195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dirty="0">
                <a:solidFill>
                  <a:schemeClr val="tx1"/>
                </a:solidFill>
                <a:latin typeface="Times New Roman" panose="02020603050405020304" pitchFamily="18" charset="0"/>
                <a:cs typeface="Times New Roman" panose="02020603050405020304" pitchFamily="18" charset="0"/>
              </a:rPr>
              <a:t>Дилерской деятельностью </a:t>
            </a:r>
            <a:r>
              <a:rPr lang="ru-RU" sz="1600" dirty="0">
                <a:solidFill>
                  <a:schemeClr val="tx1"/>
                </a:solidFill>
                <a:latin typeface="Times New Roman" panose="02020603050405020304" pitchFamily="18" charset="0"/>
                <a:cs typeface="Times New Roman" panose="02020603050405020304" pitchFamily="18" charset="0"/>
              </a:rPr>
              <a:t>признается совершение сделок купли-продажи ценных бумаг от своего имени и за свой счет путем публичного объявления цен покупки и/или продажи определенных ценных бумаг с обязательством покупки и/или продажи этих ценных бумаг по объявленным лицом, осуществляющим такую деятельность, ценам.</a:t>
            </a:r>
          </a:p>
        </p:txBody>
      </p:sp>
      <p:sp>
        <p:nvSpPr>
          <p:cNvPr id="4" name="Прямоугольник: скругленные противолежащие углы 3">
            <a:extLst>
              <a:ext uri="{FF2B5EF4-FFF2-40B4-BE49-F238E27FC236}">
                <a16:creationId xmlns:a16="http://schemas.microsoft.com/office/drawing/2014/main" id="{63159471-1F7F-4491-B458-EADAB3142DFA}"/>
              </a:ext>
            </a:extLst>
          </p:cNvPr>
          <p:cNvSpPr/>
          <p:nvPr/>
        </p:nvSpPr>
        <p:spPr>
          <a:xfrm>
            <a:off x="457196" y="2032748"/>
            <a:ext cx="11421035" cy="748552"/>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sz="1600" dirty="0">
                <a:solidFill>
                  <a:schemeClr val="tx1"/>
                </a:solidFill>
                <a:latin typeface="Times New Roman" panose="02020603050405020304" pitchFamily="18" charset="0"/>
                <a:cs typeface="Times New Roman" panose="02020603050405020304" pitchFamily="18" charset="0"/>
              </a:rPr>
              <a:t>Профессиональный участник рынка ценных бумаг, осуществляющий дилерскую деятельность, именуется </a:t>
            </a:r>
          </a:p>
          <a:p>
            <a:pPr algn="ctr"/>
            <a:r>
              <a:rPr lang="ru-RU" sz="1600" b="1" dirty="0">
                <a:solidFill>
                  <a:schemeClr val="tx1"/>
                </a:solidFill>
                <a:latin typeface="Times New Roman" panose="02020603050405020304" pitchFamily="18" charset="0"/>
                <a:cs typeface="Times New Roman" panose="02020603050405020304" pitchFamily="18" charset="0"/>
              </a:rPr>
              <a:t>дилером.</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F8D6CA70-ED64-498D-8480-B015D93EAF5A}"/>
              </a:ext>
            </a:extLst>
          </p:cNvPr>
          <p:cNvSpPr/>
          <p:nvPr/>
        </p:nvSpPr>
        <p:spPr>
          <a:xfrm>
            <a:off x="457195" y="2895600"/>
            <a:ext cx="11421035" cy="128195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Дилером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может быть только юридическое лицо, являющееся коммерческой организацией, а также государственная корпорация, если для такой корпорации возможность осуществления дилерской деятельности установлена федеральным законом, на основании которого она создана.</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0A84F254-1328-4F9F-A8C9-29177083C867}"/>
              </a:ext>
            </a:extLst>
          </p:cNvPr>
          <p:cNvSpPr/>
          <p:nvPr/>
        </p:nvSpPr>
        <p:spPr>
          <a:xfrm>
            <a:off x="385482" y="4291853"/>
            <a:ext cx="11421035" cy="2324610"/>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Кроме цены дилер имеет право объявить иные существенные условия договора купли-продажи ценных бумаг: минимальное и максимальное количество покупаемых и/или продаваемых ценных бумаг, а также срок, в течение которого действуют объявленные цены. При отсутствии в объявлении указания на иные существенные условия дилер обязан заключить договор на существенных условиях, предложенных его клиентом. В случае уклонения дилера от заключения договора к нему может быть предъявлен иск о принудительном заключении такого договора и/или о возмещении причиненных клиенту убытков.</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37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A410EC7-7CF9-4266-8ECC-52C643DEA7CD}"/>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02E23A5E-AFB1-4E9C-A370-17AB759D2423}"/>
              </a:ext>
            </a:extLst>
          </p:cNvPr>
          <p:cNvSpPr/>
          <p:nvPr/>
        </p:nvSpPr>
        <p:spPr>
          <a:xfrm>
            <a:off x="475129" y="726142"/>
            <a:ext cx="11331389" cy="1344706"/>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Деятельностью по управлению ценными бумагами</a:t>
            </a: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признается деятельность по доверительному управлению ценными бумагами, денежными средствами, предназначенными для совершения сделок с ценными бумагами и (или) заключения договоров, являющихся производными финансовыми инструментами</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89D3C3E0-3DF9-496A-BCB7-48946E85C675}"/>
              </a:ext>
            </a:extLst>
          </p:cNvPr>
          <p:cNvSpPr/>
          <p:nvPr/>
        </p:nvSpPr>
        <p:spPr>
          <a:xfrm>
            <a:off x="475129" y="2221193"/>
            <a:ext cx="11331389" cy="936812"/>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Профессиональный участник рынка ценных бумаг, осуществляющий деятельность по управлению ценными бумагами, именуется </a:t>
            </a: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управляющим.</a:t>
            </a:r>
            <a:endParaRPr lang="ru-RU"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FCEDF447-F980-4ACE-AC58-81B3A952B06D}"/>
              </a:ext>
            </a:extLst>
          </p:cNvPr>
          <p:cNvSpPr/>
          <p:nvPr/>
        </p:nvSpPr>
        <p:spPr>
          <a:xfrm>
            <a:off x="475129" y="3308350"/>
            <a:ext cx="11331389" cy="3397250"/>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30000"/>
              </a:lnSpc>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Наличие лицензии на осуществление деятельности по управлению ценными бумагами не требуется в случае, если доверительное управление связано только с осуществлением управляющим прав по ценным бумагам.</a:t>
            </a:r>
            <a:endPar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30000"/>
              </a:lnSpc>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Управляющий при осуществлении своей деятельности обязан указывать, что он действует в качестве управляющего.</a:t>
            </a:r>
            <a:endPar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30000"/>
              </a:lnSpc>
            </a:pP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Управляющий вправе при осуществлении деятельности по управлению ценными бумагами приобретать ценные бумаги, предназначенные для квалифицированных инвесторов, и заключать договоры, являющиеся производными финансовыми инструментами, предназначенными для квалифицированных инвесторов, только при условии, что клиент является квалифицированным инвестором.</a:t>
            </a:r>
            <a:endPar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39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416E853-8690-44F2-9BF9-64EB3286808B}"/>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C7778353-D319-41C6-91D7-27CE6BA9054A}"/>
              </a:ext>
            </a:extLst>
          </p:cNvPr>
          <p:cNvSpPr/>
          <p:nvPr/>
        </p:nvSpPr>
        <p:spPr>
          <a:xfrm>
            <a:off x="407894" y="654423"/>
            <a:ext cx="11376212" cy="815789"/>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Депозитарной деятельностью</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признается оказание услуг по хранению сертификатов ценных бумаг и/или учету и переходу прав на ценные бумаги.</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8D58FBE4-EB0D-4C94-8226-B0ADC86A726E}"/>
              </a:ext>
            </a:extLst>
          </p:cNvPr>
          <p:cNvSpPr/>
          <p:nvPr/>
        </p:nvSpPr>
        <p:spPr>
          <a:xfrm>
            <a:off x="407894" y="1506070"/>
            <a:ext cx="11376212" cy="735106"/>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Профессиональный участник рынка ценных бумаг, осуществляющий депозитарную деятельность, именуется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депозитарием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18382A74-98FA-4C52-8428-030497014421}"/>
              </a:ext>
            </a:extLst>
          </p:cNvPr>
          <p:cNvSpPr/>
          <p:nvPr/>
        </p:nvSpPr>
        <p:spPr>
          <a:xfrm>
            <a:off x="407894" y="2277034"/>
            <a:ext cx="11376212" cy="1151966"/>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Депозитарий, </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осуществляющий расчеты по результатам сделок, совершенных на торгах организаторов торговли по соглашению с такими организаторами торговли и (или) с клиринговыми организациями, осуществляющими клиринг таких сделок, именуется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расчетным депозитарием.</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усеченные противолежащие углы 5">
            <a:extLst>
              <a:ext uri="{FF2B5EF4-FFF2-40B4-BE49-F238E27FC236}">
                <a16:creationId xmlns:a16="http://schemas.microsoft.com/office/drawing/2014/main" id="{7F399E37-06A6-45C8-A9B8-7C3BCED0FE8E}"/>
              </a:ext>
            </a:extLst>
          </p:cNvPr>
          <p:cNvSpPr/>
          <p:nvPr/>
        </p:nvSpPr>
        <p:spPr>
          <a:xfrm>
            <a:off x="407894" y="3479008"/>
            <a:ext cx="11376212" cy="743368"/>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Лицо, пользующееся услугами депозитария по хранению ценных бумаг и/или учету прав на ценные бумаги, именуется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депонентом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усеченные противолежащие углы 6">
            <a:extLst>
              <a:ext uri="{FF2B5EF4-FFF2-40B4-BE49-F238E27FC236}">
                <a16:creationId xmlns:a16="http://schemas.microsoft.com/office/drawing/2014/main" id="{E5A68B86-8452-4D59-9B48-529F0930757E}"/>
              </a:ext>
            </a:extLst>
          </p:cNvPr>
          <p:cNvSpPr/>
          <p:nvPr/>
        </p:nvSpPr>
        <p:spPr>
          <a:xfrm>
            <a:off x="407894" y="4272384"/>
            <a:ext cx="11376212" cy="743368"/>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Договор между депозитарием и депонентом, регулирующий их отношения в процессе депозитарной деятельности, именуется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депозитарным договором</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(договором о счете </a:t>
            </a: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a:t>
            </a: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усеченные противолежащие углы 7">
            <a:extLst>
              <a:ext uri="{FF2B5EF4-FFF2-40B4-BE49-F238E27FC236}">
                <a16:creationId xmlns:a16="http://schemas.microsoft.com/office/drawing/2014/main" id="{E51B7200-4928-41E8-9087-BA363D4F8D42}"/>
              </a:ext>
            </a:extLst>
          </p:cNvPr>
          <p:cNvSpPr/>
          <p:nvPr/>
        </p:nvSpPr>
        <p:spPr>
          <a:xfrm>
            <a:off x="407894" y="5065760"/>
            <a:ext cx="11264153" cy="1723279"/>
          </a:xfrm>
          <a:prstGeom prst="snip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Депозитарий имеет право регистрироваться в реестре владельцев ценных бумаг или у другого депозитария в качестве номинального держателя в соответствии с депозитарным договором.</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Депозитарий несет ответственность за неисполнение или ненадлежащее исполнение своих обязанностей по учету прав на ценные бумаги, в том числе за полноту и правильность записей по счетам депо.</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78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D820AD7-79E0-43A5-92CE-B5727D04C408}"/>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CD71958C-69E2-43AF-AB0F-FB1C3B7B5D8C}"/>
              </a:ext>
            </a:extLst>
          </p:cNvPr>
          <p:cNvSpPr/>
          <p:nvPr/>
        </p:nvSpPr>
        <p:spPr>
          <a:xfrm>
            <a:off x="457200" y="663389"/>
            <a:ext cx="11286565" cy="1831885"/>
          </a:xfrm>
          <a:prstGeom prst="round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30000"/>
              </a:lnSpc>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Деятельностью по ведению реестра владельцев ценных бумаг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признаются сбор, фиксация, обработка, хранение данных, составляющих реестр владельцев ценных бумаг, и предоставление информации из реестра владельцев ценных бумаг.</a:t>
            </a:r>
          </a:p>
          <a:p>
            <a:pPr indent="450215" algn="just">
              <a:lnSpc>
                <a:spcPct val="130000"/>
              </a:lnSpc>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Деятельностью по ведению реестра владельцев ценных бумаг имеют право заниматься только юридические лица.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152A4388-B253-48D5-A06E-DBFB9D3F6483}"/>
              </a:ext>
            </a:extLst>
          </p:cNvPr>
          <p:cNvSpPr/>
          <p:nvPr/>
        </p:nvSpPr>
        <p:spPr>
          <a:xfrm>
            <a:off x="452717" y="2521803"/>
            <a:ext cx="11286565" cy="1371600"/>
          </a:xfrm>
          <a:prstGeom prst="round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Лицо, осуществляющее деятельность по ведению реестра, именуется </a:t>
            </a: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держателем реестра</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Держателем реестра по поручению эмитента или лица, обязанного по ценным бумагам, может быть профессиональный участник рынка ценных бумаг, имеющий лицензию на осуществление деятельности по ведению реестра.</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противолежащие углы 4">
            <a:extLst>
              <a:ext uri="{FF2B5EF4-FFF2-40B4-BE49-F238E27FC236}">
                <a16:creationId xmlns:a16="http://schemas.microsoft.com/office/drawing/2014/main" id="{CF612107-C2F2-4615-810E-4A093B8ECD08}"/>
              </a:ext>
            </a:extLst>
          </p:cNvPr>
          <p:cNvSpPr/>
          <p:nvPr/>
        </p:nvSpPr>
        <p:spPr>
          <a:xfrm>
            <a:off x="452717" y="3919932"/>
            <a:ext cx="11286565" cy="1371600"/>
          </a:xfrm>
          <a:prstGeom prst="round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Реестр владельцев ценных бумаг</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формируемая на определенный момент времени система записей о лицах, которым открыты лицевые счета, записей о ценных бумагах, учитываемых на указанных счетах, записей об обременении ценных бумаг и иных записей в соответствии с законодательством Российской Федерации.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скругленные противолежащие углы 5">
            <a:extLst>
              <a:ext uri="{FF2B5EF4-FFF2-40B4-BE49-F238E27FC236}">
                <a16:creationId xmlns:a16="http://schemas.microsoft.com/office/drawing/2014/main" id="{B3588095-BAEF-477C-928F-B6F386976DD4}"/>
              </a:ext>
            </a:extLst>
          </p:cNvPr>
          <p:cNvSpPr/>
          <p:nvPr/>
        </p:nvSpPr>
        <p:spPr>
          <a:xfrm>
            <a:off x="452717" y="5396753"/>
            <a:ext cx="11286565" cy="1371600"/>
          </a:xfrm>
          <a:prstGeom prst="round2Diag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20000"/>
              </a:lnSpc>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Эмитент (лицо, обязанное по ценным бумагам) и держатель реестра несут солидарную ответственность за убытки, причиненные в результате нарушения порядка учета прав, порядка совершения операций по счетам (порядка ведения реестра), утраты учетных данных, предоставления из реестра неполной или недостоверной информации.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24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704AC8E-190B-4B9E-954D-A90BD75BB87D}"/>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Облачко с текстом: прямоугольное со скругленными углами 2">
            <a:extLst>
              <a:ext uri="{FF2B5EF4-FFF2-40B4-BE49-F238E27FC236}">
                <a16:creationId xmlns:a16="http://schemas.microsoft.com/office/drawing/2014/main" id="{75724C5A-7E15-43E8-89D7-B6CCB25F1657}"/>
              </a:ext>
            </a:extLst>
          </p:cNvPr>
          <p:cNvSpPr/>
          <p:nvPr/>
        </p:nvSpPr>
        <p:spPr>
          <a:xfrm>
            <a:off x="403412" y="708212"/>
            <a:ext cx="11465859" cy="2720788"/>
          </a:xfrm>
          <a:prstGeom prst="wedgeRoundRectCallout">
            <a:avLst>
              <a:gd name="adj1" fmla="val -51482"/>
              <a:gd name="adj2" fmla="val 64329"/>
              <a:gd name="adj3" fmla="val 16667"/>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Основу фондового рынка составляет </a:t>
            </a:r>
            <a:r>
              <a:rPr lang="ru-RU"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биржа</a:t>
            </a: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 которой осуществляются сделки только с зарегистрированными (котируемыми) на ней фондовыми активами и инструментами. Спектр таких финансовых ценностей в настоящее время существенно расширяется. К ним уже относят не только сами ценные бумаги, но и валюты, и драгоценные металлы, контракты, кредитные соглашения, а также различные гибридные инструменты, создаваемые на основе других ценных бумаг, валют и контрактов (например, фьючерсы и опционы).</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793984E2-F362-4D65-8829-D036B1E1F7E1}"/>
              </a:ext>
            </a:extLst>
          </p:cNvPr>
          <p:cNvSpPr/>
          <p:nvPr/>
        </p:nvSpPr>
        <p:spPr>
          <a:xfrm>
            <a:off x="5674659" y="3899647"/>
            <a:ext cx="6194612" cy="2889392"/>
          </a:xfrm>
          <a:prstGeom prst="round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Фондовая биржа</a:t>
            </a: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представляет собой организованный особым образом аукционный рынок ценных бумаг, регулярно функционирующий, с постоянным местом и временем заключения сделок; посредническую организацию, цель которой – налаживание нормального обмена ценных бумаг.</a:t>
            </a:r>
            <a:endParaRPr lang="ru-R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14232A21-8D34-4812-85E0-BC54A74B2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2" y="3979816"/>
            <a:ext cx="4969865" cy="262666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58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45B7CA2-10F1-4A52-9C51-FC7793FE1A1B}"/>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углы 2">
            <a:extLst>
              <a:ext uri="{FF2B5EF4-FFF2-40B4-BE49-F238E27FC236}">
                <a16:creationId xmlns:a16="http://schemas.microsoft.com/office/drawing/2014/main" id="{23E14B93-9E6F-4B3B-BB8A-18E5EA451F58}"/>
              </a:ext>
            </a:extLst>
          </p:cNvPr>
          <p:cNvSpPr/>
          <p:nvPr/>
        </p:nvSpPr>
        <p:spPr>
          <a:xfrm>
            <a:off x="107576" y="735106"/>
            <a:ext cx="6669742" cy="3218329"/>
          </a:xfrm>
          <a:prstGeom prst="round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a:solidFill>
                  <a:schemeClr val="tx1"/>
                </a:solidFill>
                <a:latin typeface="Times New Roman" panose="02020603050405020304" pitchFamily="18" charset="0"/>
                <a:cs typeface="Times New Roman" panose="02020603050405020304" pitchFamily="18" charset="0"/>
              </a:rPr>
              <a:t>Первой в современной России в мае 1990 года была создана Московская Товарная биржа. В 1991 году в России работали уже более ста бирж, это около половины от существующих в то время бирж во всем мире. В 1992 г. создана основная биржевая фондовая площадка ММВБ, а в июле 1995 г. появился современный рынок РТС. В 2010 г. эти биржи объявили о слиянии и уже в декабре 2011 г. на их основе создана крупнейшая в России интегрированная биржевая структура, переименованная в Московскую биржу.</a:t>
            </a:r>
          </a:p>
        </p:txBody>
      </p:sp>
      <p:pic>
        <p:nvPicPr>
          <p:cNvPr id="2050" name="Picture 2">
            <a:extLst>
              <a:ext uri="{FF2B5EF4-FFF2-40B4-BE49-F238E27FC236}">
                <a16:creationId xmlns:a16="http://schemas.microsoft.com/office/drawing/2014/main" id="{A3F40C4D-46A4-4666-A826-2BE4FBF90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787" y="973231"/>
            <a:ext cx="5239637" cy="29174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скругленные углы 3">
            <a:extLst>
              <a:ext uri="{FF2B5EF4-FFF2-40B4-BE49-F238E27FC236}">
                <a16:creationId xmlns:a16="http://schemas.microsoft.com/office/drawing/2014/main" id="{89B5158E-3EA5-44E2-B590-91ECDDD88C13}"/>
              </a:ext>
            </a:extLst>
          </p:cNvPr>
          <p:cNvSpPr/>
          <p:nvPr/>
        </p:nvSpPr>
        <p:spPr>
          <a:xfrm>
            <a:off x="6096000" y="4087906"/>
            <a:ext cx="5988424" cy="2606581"/>
          </a:xfrm>
          <a:prstGeom prst="round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Сегодня биржа и другие институциональные участники организованного рынка ценных бу­маг в России формируют систему с очень высокой степенью регламентированности, прозрачности и упо­рядоченности операций. Что, в первую очередь, направлено на защиту интересов инвесторов.</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1E55AF3E-77E1-4218-BC40-AF19A8A9A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15" y="4030196"/>
            <a:ext cx="4865956" cy="26065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0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02C83F6-39D0-46F5-A771-1B20647E68DE}"/>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скругленные противолежащие углы 2">
            <a:extLst>
              <a:ext uri="{FF2B5EF4-FFF2-40B4-BE49-F238E27FC236}">
                <a16:creationId xmlns:a16="http://schemas.microsoft.com/office/drawing/2014/main" id="{2A259EDE-BC04-4C98-BCD7-8684739A45BB}"/>
              </a:ext>
            </a:extLst>
          </p:cNvPr>
          <p:cNvSpPr/>
          <p:nvPr/>
        </p:nvSpPr>
        <p:spPr>
          <a:xfrm>
            <a:off x="135172" y="707667"/>
            <a:ext cx="11807687" cy="2973787"/>
          </a:xfrm>
          <a:prstGeom prst="round2Diag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 поводу возникновения самого термина «биржа» до настоящего времени не существует единодушного мнения. Одни связывают его с названием площади, где еще в Древней Греции проходили торговые собрания, другие считают, что так в Древнем Риме называли кожаный мешок, в котором хранились деньги и драгоценности. По третьей версии, идущей из итальянских источников, термин «биржа» связывается с именем знатного менялы и маклера Ван де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Бюра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Возле дома этого господина в бельгийском городе Брюгге проходили собрания купцов, которые заключали между собой сделки. Название «биржа» как место встречи торговцев прижилось и распространилось довольно быстро по всей континентальной Европе.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противолежащие углы 3">
            <a:extLst>
              <a:ext uri="{FF2B5EF4-FFF2-40B4-BE49-F238E27FC236}">
                <a16:creationId xmlns:a16="http://schemas.microsoft.com/office/drawing/2014/main" id="{B506F87F-BFB6-4D78-9552-9F36E50498CF}"/>
              </a:ext>
            </a:extLst>
          </p:cNvPr>
          <p:cNvSpPr/>
          <p:nvPr/>
        </p:nvSpPr>
        <p:spPr>
          <a:xfrm>
            <a:off x="135171" y="3745017"/>
            <a:ext cx="11807687" cy="2973787"/>
          </a:xfrm>
          <a:prstGeom prst="round2Diag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Первоначальной формой биржевой торговли была не товарная, а валютно-вексельная биржа. Объектом сделок на ней служили деньги и векселя, которые в наибольшей степени удовлетворяли требованиям заменимости. Сделки с товарами проводились только на ярмарках, торговые ряды которых часто специализировались на определенных товарах. Специализация продавцов способствовала ускорению поиска покупателей. В связи с развитием транспортного сообщения и многократным увеличением объемов торговли ярмарки постепенно начали перерастать в товарные биржи, которые характеризовались моментальностью встречи спроса и предложения, сменяемостью ролей и резким ускорением процесса заключения сделок.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334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06C7D20-1A14-4574-8C38-3154669562C4}"/>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9D5B3A0E-8393-4EF9-8542-B651BE880CC3}"/>
              </a:ext>
            </a:extLst>
          </p:cNvPr>
          <p:cNvSpPr/>
          <p:nvPr/>
        </p:nvSpPr>
        <p:spPr>
          <a:xfrm>
            <a:off x="322729" y="681318"/>
            <a:ext cx="11663083" cy="1783976"/>
          </a:xfrm>
          <a:prstGeom prst="snip2Diag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Фондовая биржа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это организация, которая предоставляет площадку и инфраструктуру для проведения организованной торговли ценными бумагами и другими финансовыми активами. В 21 веке биржа - это, в первую очередь, высокотехнологичная компания, основу работы которой составляют сервера, высокоскоростное и защищенное оборудование, новейшее программное обеспечение.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7DCEEE19-9E02-4E9F-B247-AA0C46586D18}"/>
              </a:ext>
            </a:extLst>
          </p:cNvPr>
          <p:cNvSpPr/>
          <p:nvPr/>
        </p:nvSpPr>
        <p:spPr>
          <a:xfrm>
            <a:off x="259976" y="2811137"/>
            <a:ext cx="11725836" cy="3313161"/>
          </a:xfrm>
          <a:prstGeom prst="snip2Diag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Aft>
                <a:spcPts val="800"/>
              </a:spcAft>
            </a:pPr>
            <a:r>
              <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Стратегическая задача биржи -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это поддержание ликвидности рынка. Ликвидный рынок подразумевает высокую частоту сделок, значительные торговые обороты, что приводит к плавному движению цен и низким спредам (разница между ценой покупки и продажи в один и тот же момент времени). Низкая ликвидность рынка, наоборот, ведет к напряженности среди участников биржи, страху, что актив некому будет реализовать и возникновени­ю негативных ожиданий и панических настроений участников биржевой торговли.</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22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D6EE83-C1A3-453F-B041-F675AB0AA197}"/>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2">
            <a:extLst>
              <a:ext uri="{FF2B5EF4-FFF2-40B4-BE49-F238E27FC236}">
                <a16:creationId xmlns:a16="http://schemas.microsoft.com/office/drawing/2014/main" id="{B0A55277-7F3D-4E8F-9E5D-D398E1E5E0CC}"/>
              </a:ext>
            </a:extLst>
          </p:cNvPr>
          <p:cNvSpPr/>
          <p:nvPr/>
        </p:nvSpPr>
        <p:spPr>
          <a:xfrm>
            <a:off x="2026024" y="2070848"/>
            <a:ext cx="9036423" cy="3012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Домашнее задание:</a:t>
            </a:r>
          </a:p>
          <a:p>
            <a:pPr algn="ct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ctr">
              <a:buAutoNum type="arabicPeriod"/>
            </a:pPr>
            <a:r>
              <a:rPr lang="ru-RU" i="1" dirty="0">
                <a:solidFill>
                  <a:schemeClr val="tx1"/>
                </a:solidFill>
                <a:latin typeface="Times New Roman" panose="02020603050405020304" pitchFamily="18" charset="0"/>
                <a:cs typeface="Times New Roman" panose="02020603050405020304" pitchFamily="18" charset="0"/>
              </a:rPr>
              <a:t>Подготовить доклад о деятельности </a:t>
            </a:r>
            <a:r>
              <a:rPr lang="ru-RU" sz="1800" i="1" dirty="0">
                <a:effectLst/>
                <a:latin typeface="Times New Roman" panose="02020603050405020304" pitchFamily="18" charset="0"/>
                <a:ea typeface="Calibri" panose="020F0502020204030204" pitchFamily="34" charset="0"/>
              </a:rPr>
              <a:t>ПАО «Московская </a:t>
            </a:r>
            <a:r>
              <a:rPr lang="ru-RU" sz="1800" i="1">
                <a:effectLst/>
                <a:latin typeface="Times New Roman" panose="02020603050405020304" pitchFamily="18" charset="0"/>
                <a:ea typeface="Calibri" panose="020F0502020204030204" pitchFamily="34" charset="0"/>
              </a:rPr>
              <a:t>биржа».</a:t>
            </a:r>
            <a:endParaRPr lang="ru-RU" sz="1800" i="1" dirty="0">
              <a:effectLst/>
              <a:latin typeface="Times New Roman" panose="02020603050405020304" pitchFamily="18" charset="0"/>
              <a:ea typeface="Calibri" panose="020F0502020204030204" pitchFamily="34" charset="0"/>
            </a:endParaRPr>
          </a:p>
          <a:p>
            <a:pPr marL="342900" indent="-342900" algn="ctr">
              <a:buAutoNum type="arabicPeriod"/>
            </a:pPr>
            <a:r>
              <a:rPr lang="ru-RU" i="1" dirty="0">
                <a:solidFill>
                  <a:schemeClr val="tx1"/>
                </a:solidFill>
                <a:latin typeface="Times New Roman" panose="02020603050405020304" pitchFamily="18" charset="0"/>
                <a:cs typeface="Times New Roman" panose="02020603050405020304" pitchFamily="18" charset="0"/>
              </a:rPr>
              <a:t>Подготовить доклад о деятельности ПАО «Санкт-Петербургская биржа».</a:t>
            </a:r>
          </a:p>
          <a:p>
            <a:pPr algn="ctr"/>
            <a:endPar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A6C2EA6-22AE-4CF2-AD4B-D4310C74F680}"/>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F5BF8BBF-8FC3-4384-A484-C599DE347714}"/>
              </a:ext>
            </a:extLst>
          </p:cNvPr>
          <p:cNvSpPr txBox="1"/>
          <p:nvPr/>
        </p:nvSpPr>
        <p:spPr>
          <a:xfrm>
            <a:off x="327992" y="1212110"/>
            <a:ext cx="6200029" cy="3746154"/>
          </a:xfrm>
          <a:prstGeom prst="rect">
            <a:avLst/>
          </a:prstGeom>
          <a:noFill/>
        </p:spPr>
        <p:txBody>
          <a:bodyPr wrap="square">
            <a:spAutoFit/>
          </a:bodyPr>
          <a:lstStyle/>
          <a:p>
            <a:pPr indent="540385" algn="just">
              <a:lnSpc>
                <a:spcPct val="150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начале XVII в. центр торговой и финансовой деятельности переместился в Амстердам. Именно здесь в 1608 г. была создана одна из знаменитых бирж мира, где сходились нити всех значительных деловых операций. Это была универсальная биржа, на которой торговали хлебом, солью, рыбой, пряностями, лесом, а также деньгами, облигациями и акциями. В этот период окончательно определилось понятие биржевой игры на повышение, когда покупались акции с целью сбыта их через некоторое время по более высокой цене, и на понижение, когда акции продавались в расчете на их будущую покупку по более низкой цене.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Амстердамская биржа">
            <a:extLst>
              <a:ext uri="{FF2B5EF4-FFF2-40B4-BE49-F238E27FC236}">
                <a16:creationId xmlns:a16="http://schemas.microsoft.com/office/drawing/2014/main" id="{17395BD5-3699-4B48-B10C-B699072EE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837" y="1260885"/>
            <a:ext cx="4762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6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48F58E-EF03-4D4D-89F2-742B2ABC98D1}"/>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BA21D05F-BDBE-4645-8DDE-88156CE44AF2}"/>
              </a:ext>
            </a:extLst>
          </p:cNvPr>
          <p:cNvSpPr txBox="1"/>
          <p:nvPr/>
        </p:nvSpPr>
        <p:spPr>
          <a:xfrm>
            <a:off x="214686" y="1079745"/>
            <a:ext cx="5287618" cy="4484817"/>
          </a:xfrm>
          <a:prstGeom prst="rect">
            <a:avLst/>
          </a:prstGeom>
          <a:noFill/>
        </p:spPr>
        <p:txBody>
          <a:bodyPr wrap="square">
            <a:spAutoFit/>
          </a:bodyPr>
          <a:lstStyle/>
          <a:p>
            <a:pPr indent="540385" algn="just">
              <a:lnSpc>
                <a:spcPct val="150000"/>
              </a:lnSpc>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 началу XVIII в. в связи с учреждением Компании Южных морей наступил расцвет Лондонской биржи, возникшей в 1570 г. Для Лондонской, как и вообще для английских бирж, характерны три особенности: </a:t>
            </a:r>
          </a:p>
          <a:p>
            <a:pPr indent="540385" algn="just">
              <a:lnSpc>
                <a:spcPct val="150000"/>
              </a:lnSpc>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во-первых, господствующий принцип самоуправления; </a:t>
            </a:r>
          </a:p>
          <a:p>
            <a:pPr indent="540385" algn="just">
              <a:lnSpc>
                <a:spcPct val="150000"/>
              </a:lnSpc>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во-вторых, условия допущения, основанные на представлении поручительства, крупных вступительных деньгах и ежегодных взносах, превращающих биржу в монополию высших финансовых сфер; </a:t>
            </a:r>
          </a:p>
          <a:p>
            <a:pPr indent="540385" algn="just">
              <a:lnSpc>
                <a:spcPct val="150000"/>
              </a:lnSpc>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в-третьих, разделение биржевой публики на два класса: маклеров (брокеров) и торговцев (дилеров).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F32AD801-F85D-42D9-9F48-2DD872D60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462" y="1079745"/>
            <a:ext cx="6523914" cy="382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7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C8EC07A-6B25-4D46-8E74-368B2A641C83}"/>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701CEFCC-F83D-46F5-A03E-21A19B0B4B55}"/>
              </a:ext>
            </a:extLst>
          </p:cNvPr>
          <p:cNvSpPr txBox="1"/>
          <p:nvPr/>
        </p:nvSpPr>
        <p:spPr>
          <a:xfrm>
            <a:off x="192820" y="763969"/>
            <a:ext cx="5707048" cy="1350434"/>
          </a:xfrm>
          <a:prstGeom prst="rect">
            <a:avLst/>
          </a:prstGeom>
          <a:solidFill>
            <a:schemeClr val="bg1">
              <a:lumMod val="95000"/>
            </a:schemeClr>
          </a:solidFill>
          <a:ln>
            <a:solidFill>
              <a:schemeClr val="tx2"/>
            </a:solidFill>
          </a:ln>
        </p:spPr>
        <p:txBody>
          <a:bodyPr wrap="square">
            <a:spAutoFit/>
          </a:bodyPr>
          <a:lstStyle/>
          <a:p>
            <a:pPr indent="540385" algn="just">
              <a:lnSpc>
                <a:spcPct val="150000"/>
              </a:lnSpc>
              <a:spcAft>
                <a:spcPts val="80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Среди известных бирж того времени следует отметить и фондовую биржу во Франкфурте-на-Майне, создание и расцвет которой связывают с фамилией Ротшильдов. Операции ее долгое время имели руководящее значение для всей континентальной Европы.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биржа во Франкфурте">
            <a:extLst>
              <a:ext uri="{FF2B5EF4-FFF2-40B4-BE49-F238E27FC236}">
                <a16:creationId xmlns:a16="http://schemas.microsoft.com/office/drawing/2014/main" id="{55998C9B-2E76-441F-AFF6-AC6664329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3969"/>
            <a:ext cx="5821928" cy="39394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057457-3877-43DE-B196-C006FA29EB9F}"/>
              </a:ext>
            </a:extLst>
          </p:cNvPr>
          <p:cNvSpPr txBox="1"/>
          <p:nvPr/>
        </p:nvSpPr>
        <p:spPr>
          <a:xfrm>
            <a:off x="192820" y="2383478"/>
            <a:ext cx="5707048" cy="2319930"/>
          </a:xfrm>
          <a:prstGeom prst="rect">
            <a:avLst/>
          </a:prstGeom>
          <a:solidFill>
            <a:schemeClr val="bg1">
              <a:lumMod val="95000"/>
            </a:schemeClr>
          </a:solidFill>
          <a:ln>
            <a:solidFill>
              <a:schemeClr val="tx2"/>
            </a:solidFill>
          </a:ln>
        </p:spPr>
        <p:txBody>
          <a:bodyPr wrap="square">
            <a:spAutoFit/>
          </a:bodyPr>
          <a:lstStyle/>
          <a:p>
            <a:pPr indent="540385" algn="just">
              <a:lnSpc>
                <a:spcPct val="150000"/>
              </a:lnSpc>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Отличительными чертами биржи реального товара в своей высшей форме являлись: </a:t>
            </a:r>
          </a:p>
          <a:p>
            <a:pPr marL="285750" indent="-285750" algn="just">
              <a:lnSpc>
                <a:spcPct val="150000"/>
              </a:lnSpc>
              <a:buFont typeface="Wingdings" panose="05000000000000000000" pitchFamily="2" charset="2"/>
              <a:buChar char="ü"/>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совершение сделок на основе описания качества в отсутствие самого товара; </a:t>
            </a:r>
          </a:p>
          <a:p>
            <a:pPr marL="285750" indent="-285750" algn="just">
              <a:lnSpc>
                <a:spcPct val="150000"/>
              </a:lnSpc>
              <a:buFont typeface="Wingdings" panose="05000000000000000000" pitchFamily="2" charset="2"/>
              <a:buChar char="ü"/>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торговля массовыми, однородными, сравнимыми по качеству товарами, отдельные партии которых взаимозаменяемы;</a:t>
            </a:r>
          </a:p>
          <a:p>
            <a:pPr marL="285750" indent="-285750" algn="just">
              <a:lnSpc>
                <a:spcPct val="150000"/>
              </a:lnSpc>
              <a:buFont typeface="Wingdings" panose="05000000000000000000" pitchFamily="2" charset="2"/>
              <a:buChar char="ü"/>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спекулятивность.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87A9FCB-3249-4690-934E-FD338946D1AB}"/>
              </a:ext>
            </a:extLst>
          </p:cNvPr>
          <p:cNvSpPr txBox="1"/>
          <p:nvPr/>
        </p:nvSpPr>
        <p:spPr>
          <a:xfrm>
            <a:off x="439310" y="5066762"/>
            <a:ext cx="11478618" cy="704104"/>
          </a:xfrm>
          <a:prstGeom prst="rect">
            <a:avLst/>
          </a:prstGeom>
          <a:solidFill>
            <a:schemeClr val="bg1">
              <a:lumMod val="95000"/>
            </a:schemeClr>
          </a:solidFill>
          <a:ln>
            <a:solidFill>
              <a:schemeClr val="tx2"/>
            </a:solidFill>
          </a:ln>
        </p:spPr>
        <p:txBody>
          <a:bodyPr wrap="square">
            <a:spAutoFit/>
          </a:bodyPr>
          <a:lstStyle/>
          <a:p>
            <a:pPr indent="540385" algn="just">
              <a:lnSpc>
                <a:spcPct val="150000"/>
              </a:lnSpc>
              <a:spcAft>
                <a:spcPts val="80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Крупнейшие биржи реального товара того времени в Германии, Англии, Франции, Японии и Италии стали центрами международной торговли, а формирующиеся на них цены приобрели характер мировых.</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1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F4A2223-53B9-4308-B150-AAE7CE24D2A8}"/>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9DAC6002-F3BF-4D0F-94A0-700948C6F496}"/>
              </a:ext>
            </a:extLst>
          </p:cNvPr>
          <p:cNvSpPr/>
          <p:nvPr/>
        </p:nvSpPr>
        <p:spPr>
          <a:xfrm>
            <a:off x="453224" y="699716"/>
            <a:ext cx="11306755" cy="1160890"/>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настоящее время во всем мире преобладают фьючерсные биржи. Биржи реального товара сохранились лишь в некоторых развивающихся странах (Индия - по джутовым изделиям, Индонезия - по каучуку и кофе, Малайзия - по олову) и имеют незначительные обороты.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F04B421-002B-4D6B-A42F-4CBEA1093033}"/>
              </a:ext>
            </a:extLst>
          </p:cNvPr>
          <p:cNvSpPr txBox="1"/>
          <p:nvPr/>
        </p:nvSpPr>
        <p:spPr>
          <a:xfrm>
            <a:off x="3651638" y="1940480"/>
            <a:ext cx="6094674" cy="422167"/>
          </a:xfrm>
          <a:prstGeom prst="rect">
            <a:avLst/>
          </a:prstGeom>
          <a:noFill/>
        </p:spPr>
        <p:txBody>
          <a:bodyPr wrap="square">
            <a:spAutoFit/>
          </a:bodyPr>
          <a:lstStyle/>
          <a:p>
            <a:pPr algn="just">
              <a:lnSpc>
                <a:spcPct val="150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Основными признаками фьючерсной торговли являются: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52A6531-BBFB-46C4-BE2C-2AEF2E92250C}"/>
              </a:ext>
            </a:extLst>
          </p:cNvPr>
          <p:cNvSpPr txBox="1"/>
          <p:nvPr/>
        </p:nvSpPr>
        <p:spPr>
          <a:xfrm>
            <a:off x="453224" y="2512249"/>
            <a:ext cx="11441927" cy="3376822"/>
          </a:xfrm>
          <a:prstGeom prst="rect">
            <a:avLst/>
          </a:prstGeom>
          <a:noFill/>
        </p:spPr>
        <p:txBody>
          <a:bodyPr wrap="square">
            <a:spAutoFit/>
          </a:bodyPr>
          <a:lstStyle/>
          <a:p>
            <a:pPr marL="285750" lvl="0" indent="-285750" algn="just">
              <a:lnSpc>
                <a:spcPct val="150000"/>
              </a:lnSpc>
              <a:buFont typeface="Wingdings" panose="05000000000000000000" pitchFamily="2" charset="2"/>
              <a:buChar char="ü"/>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фиктивный характер сделок, когда обмен товарами практически отсутствует, а обязательства сторон по сделке прекращаются путем совершения обратной сделки;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ü"/>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строгая унификация потребительной стоимости биржевого товара, определенное количество которого представляет биржевой контракт, используемый в качестве носителя цены;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ü"/>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строгая регламентированность количества разрешенного к поставке товара, срока и места поставки;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ü"/>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косвенная связь с рынком реального товара преимущественно через биржевое страхование (хеджирование), а не через поставку товара;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buFont typeface="Wingdings" panose="05000000000000000000" pitchFamily="2" charset="2"/>
              <a:buChar char="ü"/>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обезличенность сделок и заменимость контрагентов по ним, так как сделки заключаются не между конкретным продавцом и покупателем, а между ними и расчетной палатой, являющейся гарантом выполнения обязательств.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усеченные противолежащие углы 7">
            <a:extLst>
              <a:ext uri="{FF2B5EF4-FFF2-40B4-BE49-F238E27FC236}">
                <a16:creationId xmlns:a16="http://schemas.microsoft.com/office/drawing/2014/main" id="{47FD66DB-D5D7-428B-9D3B-E6FADCFB784F}"/>
              </a:ext>
            </a:extLst>
          </p:cNvPr>
          <p:cNvSpPr/>
          <p:nvPr/>
        </p:nvSpPr>
        <p:spPr>
          <a:xfrm>
            <a:off x="508883" y="6058550"/>
            <a:ext cx="11251096" cy="685674"/>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lnSpc>
                <a:spcPct val="150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этом сама биржа не выступает в качестве одной из сторон в контракте или на стороне одного из контрагентов.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26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0470C4-F86C-4817-A0C8-2C7861D8C505}"/>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3" name="Прямоугольник: усеченные противолежащие углы 2">
            <a:extLst>
              <a:ext uri="{FF2B5EF4-FFF2-40B4-BE49-F238E27FC236}">
                <a16:creationId xmlns:a16="http://schemas.microsoft.com/office/drawing/2014/main" id="{97FFD9B8-9632-4967-9EE8-FF48D20B6D1A}"/>
              </a:ext>
            </a:extLst>
          </p:cNvPr>
          <p:cNvSpPr/>
          <p:nvPr/>
        </p:nvSpPr>
        <p:spPr>
          <a:xfrm>
            <a:off x="445273" y="644056"/>
            <a:ext cx="11306755" cy="993913"/>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Фьючерсная биржевая торговля является одним из наиболее динамичных секторов мирового хозяйства. Так, за 1951-1983 гг. число биржевых товаров увеличилось с 49 до 54 наименований, а фьючерсных товарных рынков - с 142 до 148.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усеченные противолежащие углы 3">
            <a:extLst>
              <a:ext uri="{FF2B5EF4-FFF2-40B4-BE49-F238E27FC236}">
                <a16:creationId xmlns:a16="http://schemas.microsoft.com/office/drawing/2014/main" id="{49C37550-C5C5-43B0-BFAE-386884800125}"/>
              </a:ext>
            </a:extLst>
          </p:cNvPr>
          <p:cNvSpPr/>
          <p:nvPr/>
        </p:nvSpPr>
        <p:spPr>
          <a:xfrm>
            <a:off x="442621" y="1863308"/>
            <a:ext cx="11306755" cy="901121"/>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последние годы наблюдается тенденция к концентрации биржевой торговли на фьючерсных рынках и в отдельных странах. Около 98% международного биржевого оборота приходится на США, Великобританию и Японию.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усеченные противолежащие углы 4">
            <a:extLst>
              <a:ext uri="{FF2B5EF4-FFF2-40B4-BE49-F238E27FC236}">
                <a16:creationId xmlns:a16="http://schemas.microsoft.com/office/drawing/2014/main" id="{EE37A88B-FCAB-4775-8B61-31879A618D0A}"/>
              </a:ext>
            </a:extLst>
          </p:cNvPr>
          <p:cNvSpPr/>
          <p:nvPr/>
        </p:nvSpPr>
        <p:spPr>
          <a:xfrm>
            <a:off x="442621" y="2973866"/>
            <a:ext cx="11306755" cy="2353507"/>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Крупнейшей товарной биржей мира является Чикагская торговая биржа, традиционно специализирующаяся на торговле зерновыми культурами. Одновременно она является и универсальной биржей, так как на ней ведется фьючерсная торговля разнородными товарами: пшеницей, кукурузой, овсом, соевыми бобами и продуктами их переработки (соевая мука и соевое масло), драгоценными металлами, а также финансовыми инструментами (долгосрочными ценными бумагами, банковскими депозитами, индексами курсов акций и муниципальными облигациями). В 1988 г. на бирже было продано 116 758 тыс. фьючерсных контрактов и заключено 26 280 тыс. опционных сделок (соответственно 47,5 и 53,5% объема операций на американских биржах).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усеченные противолежащие углы 5">
            <a:extLst>
              <a:ext uri="{FF2B5EF4-FFF2-40B4-BE49-F238E27FC236}">
                <a16:creationId xmlns:a16="http://schemas.microsoft.com/office/drawing/2014/main" id="{9269EB5E-D533-44DA-ABA5-CB84A4B7D939}"/>
              </a:ext>
            </a:extLst>
          </p:cNvPr>
          <p:cNvSpPr/>
          <p:nvPr/>
        </p:nvSpPr>
        <p:spPr>
          <a:xfrm>
            <a:off x="442622" y="5489306"/>
            <a:ext cx="11306755" cy="901121"/>
          </a:xfrm>
          <a:prstGeom prst="snip2Diag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just"/>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Активно действуют и другие биржи. Например, в Сингапуре совершаются фьючерсные сделки на каучук. В Бразилии, в Сан-Паулу, ведутся фьючерсные операции с кофе, скотом, соевым зерном, а также с золотом. На бирже в Рио-де-Жанейро осуществляются фьючерсные сделки с золотом.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87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C0ABB45-6E3E-44D4-A86C-AA6F90001E94}"/>
              </a:ext>
            </a:extLst>
          </p:cNvPr>
          <p:cNvSpPr>
            <a:spLocks noGrp="1"/>
          </p:cNvSpPr>
          <p:nvPr>
            <p:ph type="dt" sz="half" idx="10"/>
          </p:nvPr>
        </p:nvSpPr>
        <p:spPr/>
        <p:txBody>
          <a:bodyPr/>
          <a:lstStyle/>
          <a:p>
            <a:pPr rtl="0"/>
            <a:fld id="{8692EF8B-D3DF-4216-96A1-1B1DE794B37A}" type="datetime1">
              <a:rPr lang="ru-RU" smtClean="0"/>
              <a:t>12.09.2021</a:t>
            </a:fld>
            <a:endParaRPr lang="en-US" dirty="0"/>
          </a:p>
        </p:txBody>
      </p:sp>
      <p:sp>
        <p:nvSpPr>
          <p:cNvPr id="4" name="TextBox 3">
            <a:extLst>
              <a:ext uri="{FF2B5EF4-FFF2-40B4-BE49-F238E27FC236}">
                <a16:creationId xmlns:a16="http://schemas.microsoft.com/office/drawing/2014/main" id="{3F7361C3-E873-446F-B1B3-FC3836068BE3}"/>
              </a:ext>
            </a:extLst>
          </p:cNvPr>
          <p:cNvSpPr txBox="1"/>
          <p:nvPr/>
        </p:nvSpPr>
        <p:spPr>
          <a:xfrm>
            <a:off x="343894" y="0"/>
            <a:ext cx="9849677" cy="380938"/>
          </a:xfrm>
          <a:prstGeom prst="rect">
            <a:avLst/>
          </a:prstGeom>
          <a:noFill/>
        </p:spPr>
        <p:txBody>
          <a:bodyPr wrap="square">
            <a:spAutoFit/>
          </a:bodyPr>
          <a:lstStyle/>
          <a:p>
            <a:pPr indent="540385" algn="just">
              <a:lnSpc>
                <a:spcPct val="150000"/>
              </a:lnSpc>
              <a:spcAft>
                <a:spcPts val="80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Краткая информация о важнейших зарубежных фьючерсных биржах приведена в таблице 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A8A4EE4-1702-4F40-9CFD-E9AA24744B28}"/>
              </a:ext>
            </a:extLst>
          </p:cNvPr>
          <p:cNvSpPr txBox="1"/>
          <p:nvPr/>
        </p:nvSpPr>
        <p:spPr>
          <a:xfrm>
            <a:off x="343894" y="578985"/>
            <a:ext cx="11193450" cy="380938"/>
          </a:xfrm>
          <a:prstGeom prst="rect">
            <a:avLst/>
          </a:prstGeom>
          <a:noFill/>
        </p:spPr>
        <p:txBody>
          <a:bodyPr wrap="square">
            <a:spAutoFit/>
          </a:bodyPr>
          <a:lstStyle/>
          <a:p>
            <a:pPr algn="ctr">
              <a:lnSpc>
                <a:spcPct val="150000"/>
              </a:lnSpc>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Таблица 1 - Важнейшие зарубежные биржи, торгующие реальными товарами и товарными фьючерсными контрактами, и опционами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EADDD0E6-416D-4A91-B1DF-276169BBFC9D}"/>
              </a:ext>
            </a:extLst>
          </p:cNvPr>
          <p:cNvGraphicFramePr>
            <a:graphicFrameLocks noGrp="1"/>
          </p:cNvGraphicFramePr>
          <p:nvPr>
            <p:extLst>
              <p:ext uri="{D42A27DB-BD31-4B8C-83A1-F6EECF244321}">
                <p14:modId xmlns:p14="http://schemas.microsoft.com/office/powerpoint/2010/main" val="2526615262"/>
              </p:ext>
            </p:extLst>
          </p:nvPr>
        </p:nvGraphicFramePr>
        <p:xfrm>
          <a:off x="214685" y="959923"/>
          <a:ext cx="11736125" cy="4619142"/>
        </p:xfrm>
        <a:graphic>
          <a:graphicData uri="http://schemas.openxmlformats.org/drawingml/2006/table">
            <a:tbl>
              <a:tblPr firstRow="1" firstCol="1" bandRow="1">
                <a:tableStyleId>{22838BEF-8BB2-4498-84A7-C5851F593DF1}</a:tableStyleId>
              </a:tblPr>
              <a:tblGrid>
                <a:gridCol w="4047214">
                  <a:extLst>
                    <a:ext uri="{9D8B030D-6E8A-4147-A177-3AD203B41FA5}">
                      <a16:colId xmlns:a16="http://schemas.microsoft.com/office/drawing/2014/main" val="414934313"/>
                    </a:ext>
                  </a:extLst>
                </a:gridCol>
                <a:gridCol w="7688911">
                  <a:extLst>
                    <a:ext uri="{9D8B030D-6E8A-4147-A177-3AD203B41FA5}">
                      <a16:colId xmlns:a16="http://schemas.microsoft.com/office/drawing/2014/main" val="134254103"/>
                    </a:ext>
                  </a:extLst>
                </a:gridCol>
              </a:tblGrid>
              <a:tr h="119090">
                <a:tc>
                  <a:txBody>
                    <a:bodyPr/>
                    <a:lstStyle/>
                    <a:p>
                      <a:pPr algn="ctr">
                        <a:lnSpc>
                          <a:spcPct val="107000"/>
                        </a:lnSpc>
                        <a:spcAft>
                          <a:spcPts val="800"/>
                        </a:spcAft>
                      </a:pPr>
                      <a:r>
                        <a:rPr lang="ru-RU" sz="1400" b="1" dirty="0">
                          <a:solidFill>
                            <a:srgbClr val="000000"/>
                          </a:solidFill>
                          <a:effectLst/>
                          <a:latin typeface="Times New Roman" panose="02020603050405020304" pitchFamily="18" charset="0"/>
                          <a:cs typeface="Times New Roman" panose="02020603050405020304" pitchFamily="18" charset="0"/>
                        </a:rPr>
                        <a:t>Наименование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tc>
                  <a:txBody>
                    <a:bodyPr/>
                    <a:lstStyle/>
                    <a:p>
                      <a:pPr algn="ctr">
                        <a:lnSpc>
                          <a:spcPct val="107000"/>
                        </a:lnSpc>
                        <a:spcAft>
                          <a:spcPts val="800"/>
                        </a:spcAft>
                      </a:pPr>
                      <a:r>
                        <a:rPr lang="ru-RU" sz="1400" b="1">
                          <a:solidFill>
                            <a:srgbClr val="000000"/>
                          </a:solidFill>
                          <a:effectLst/>
                          <a:latin typeface="Times New Roman" panose="02020603050405020304" pitchFamily="18" charset="0"/>
                          <a:cs typeface="Times New Roman" panose="02020603050405020304" pitchFamily="18" charset="0"/>
                        </a:rPr>
                        <a:t>Товар</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3175567075"/>
                  </a:ext>
                </a:extLst>
              </a:tr>
              <a:tr h="244344">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Биржа Товары Чикагская торговая биржа (США)</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Кукуруза, овес, соевые бобы, соевое масло, соевая мука, пшеница, золото, серебро</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2849117231"/>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Чикагская товарная биржа</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Живой скот, свинина, бройлерные куры, пиломатериалы, солод</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4208253325"/>
                  </a:ext>
                </a:extLst>
              </a:tr>
              <a:tr h="244344">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Нью-Йоркская товарная биржа</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Малосернистая сырая нефть, высокосернистая нефть, печное топливо, бензин, пропан, природный газ, платина, палладий</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1759494015"/>
                  </a:ext>
                </a:extLst>
              </a:tr>
              <a:tr h="119090">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Биржа СОМЕХ (Нью-Йорк)</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Медь, золото, серебро, платина, палладий</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3941732701"/>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Нью-Йоркская биржа кофе, сахара и какао</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Кофе «арабика», сахар-сырец, белый сахар, какао</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1224611758"/>
                  </a:ext>
                </a:extLst>
              </a:tr>
              <a:tr h="119090">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Нью-Йоркская биржа хлопка</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Хлопок, замороженный концентрат апельсинового сока</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3627189192"/>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Среднеамериканская товарная биржа</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Кукуруза, овес, соевые бобы, соевая мука, пшеница, рис, скот, золото, платина, серебро</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2953744665"/>
                  </a:ext>
                </a:extLst>
              </a:tr>
              <a:tr h="244344">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Биржа Товары </a:t>
                      </a:r>
                      <a:r>
                        <a:rPr lang="ru-RU" sz="1400" b="0" dirty="0" err="1">
                          <a:solidFill>
                            <a:srgbClr val="000000"/>
                          </a:solidFill>
                          <a:effectLst/>
                          <a:latin typeface="Times New Roman" panose="02020603050405020304" pitchFamily="18" charset="0"/>
                          <a:cs typeface="Times New Roman" panose="02020603050405020304" pitchFamily="18" charset="0"/>
                        </a:rPr>
                        <a:t>Виннипегская</a:t>
                      </a:r>
                      <a:r>
                        <a:rPr lang="ru-RU" sz="1400" b="0" dirty="0">
                          <a:solidFill>
                            <a:srgbClr val="000000"/>
                          </a:solidFill>
                          <a:effectLst/>
                          <a:latin typeface="Times New Roman" panose="02020603050405020304" pitchFamily="18" charset="0"/>
                          <a:cs typeface="Times New Roman" panose="02020603050405020304" pitchFamily="18" charset="0"/>
                        </a:rPr>
                        <a:t> товарная биржа</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Льняное семя, ячмень, овес, пшеница, рожь</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1759810826"/>
                  </a:ext>
                </a:extLst>
              </a:tr>
              <a:tr h="244344">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Товарная и финансовая биржа в Сан-Паулу (Бразилия)</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Золото, живой скот, телятина, кофе «рабуста» и «арабика», хлопок</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1202207939"/>
                  </a:ext>
                </a:extLst>
              </a:tr>
              <a:tr h="244344">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Лондонская биржа металлов (Великобритания)</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Алюминий, медь, никель, цинк, свинец, олово</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3677877487"/>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Международная нефтяная биржа (Лондон)</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Газойль, сырая нефть «</a:t>
                      </a:r>
                      <a:r>
                        <a:rPr lang="ru-RU" sz="1400" b="0" dirty="0" err="1">
                          <a:solidFill>
                            <a:srgbClr val="000000"/>
                          </a:solidFill>
                          <a:effectLst/>
                          <a:latin typeface="Times New Roman" panose="02020603050405020304" pitchFamily="18" charset="0"/>
                          <a:cs typeface="Times New Roman" panose="02020603050405020304" pitchFamily="18" charset="0"/>
                        </a:rPr>
                        <a:t>брент</a:t>
                      </a:r>
                      <a:r>
                        <a:rPr lang="ru-RU" sz="1400" b="0" dirty="0">
                          <a:solidFill>
                            <a:srgbClr val="000000"/>
                          </a:solidFill>
                          <a:effectLst/>
                          <a:latin typeface="Times New Roman" panose="02020603050405020304" pitchFamily="18" charset="0"/>
                          <a:cs typeface="Times New Roman" panose="02020603050405020304" pitchFamily="18" charset="0"/>
                        </a:rPr>
                        <a:t>», высокосернистая нефть «</a:t>
                      </a:r>
                      <a:r>
                        <a:rPr lang="ru-RU" sz="1400" b="0" dirty="0" err="1">
                          <a:solidFill>
                            <a:srgbClr val="000000"/>
                          </a:solidFill>
                          <a:effectLst/>
                          <a:latin typeface="Times New Roman" panose="02020603050405020304" pitchFamily="18" charset="0"/>
                          <a:cs typeface="Times New Roman" panose="02020603050405020304" pitchFamily="18" charset="0"/>
                        </a:rPr>
                        <a:t>дубаи</a:t>
                      </a:r>
                      <a:r>
                        <a:rPr lang="ru-RU" sz="1400" b="0" dirty="0">
                          <a:solidFill>
                            <a:srgbClr val="000000"/>
                          </a:solidFill>
                          <a:effectLst/>
                          <a:latin typeface="Times New Roman" panose="02020603050405020304" pitchFamily="18" charset="0"/>
                          <a:cs typeface="Times New Roman" panose="02020603050405020304" pitchFamily="18" charset="0"/>
                        </a:rPr>
                        <a:t>», неэтилированный бензин</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2295274323"/>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Лондонская биржа FOX</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Кофе «</a:t>
                      </a:r>
                      <a:r>
                        <a:rPr lang="ru-RU" sz="1400" b="0" dirty="0" err="1">
                          <a:solidFill>
                            <a:srgbClr val="000000"/>
                          </a:solidFill>
                          <a:effectLst/>
                          <a:latin typeface="Times New Roman" panose="02020603050405020304" pitchFamily="18" charset="0"/>
                          <a:cs typeface="Times New Roman" panose="02020603050405020304" pitchFamily="18" charset="0"/>
                        </a:rPr>
                        <a:t>рабуста</a:t>
                      </a:r>
                      <a:r>
                        <a:rPr lang="ru-RU" sz="1400" b="0" dirty="0">
                          <a:solidFill>
                            <a:srgbClr val="000000"/>
                          </a:solidFill>
                          <a:effectLst/>
                          <a:latin typeface="Times New Roman" panose="02020603050405020304" pitchFamily="18" charset="0"/>
                          <a:cs typeface="Times New Roman" panose="02020603050405020304" pitchFamily="18" charset="0"/>
                        </a:rPr>
                        <a:t>», какао, сахар-сырец, белый сахар, пшеница, ячмень, живые свиньи, картофель, соевая мука, баранина</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2316043578"/>
                  </a:ext>
                </a:extLst>
              </a:tr>
              <a:tr h="119090">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MATIF (Париж)</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Белый сахар, картофель, кофе</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1389896910"/>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Токийская товарная биржа (Япония)</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Хлопковая пряжа, шерстяная пряжа, золото, платина, палладий, серебро, каучук</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743937571"/>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Куала-Лумпурская товарная биржа (Малайзия)</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Неочищенное пальмовое масло, какао, олово, пальмовый </a:t>
                      </a:r>
                      <a:r>
                        <a:rPr lang="ru-RU" sz="1400" b="0" dirty="0" err="1">
                          <a:solidFill>
                            <a:srgbClr val="000000"/>
                          </a:solidFill>
                          <a:effectLst/>
                          <a:latin typeface="Times New Roman" panose="02020603050405020304" pitchFamily="18" charset="0"/>
                          <a:cs typeface="Times New Roman" panose="02020603050405020304" pitchFamily="18" charset="0"/>
                        </a:rPr>
                        <a:t>олейн</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2381991210"/>
                  </a:ext>
                </a:extLst>
              </a:tr>
              <a:tr h="244344">
                <a:tc>
                  <a:txBody>
                    <a:bodyPr/>
                    <a:lstStyle/>
                    <a:p>
                      <a:pPr>
                        <a:lnSpc>
                          <a:spcPct val="107000"/>
                        </a:lnSpc>
                        <a:spcAft>
                          <a:spcPts val="800"/>
                        </a:spcAft>
                      </a:pPr>
                      <a:r>
                        <a:rPr lang="ru-RU" sz="1400" b="0">
                          <a:solidFill>
                            <a:srgbClr val="000000"/>
                          </a:solidFill>
                          <a:effectLst/>
                          <a:latin typeface="Times New Roman" panose="02020603050405020304" pitchFamily="18" charset="0"/>
                          <a:cs typeface="Times New Roman" panose="02020603050405020304" pitchFamily="18" charset="0"/>
                        </a:rPr>
                        <a:t>Шэньчженьская биржа металлов (Китай)</a:t>
                      </a:r>
                      <a:endParaRPr lang="ru-RU"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tc>
                <a:tc>
                  <a:txBody>
                    <a:bodyPr/>
                    <a:lstStyle/>
                    <a:p>
                      <a:pPr>
                        <a:lnSpc>
                          <a:spcPct val="107000"/>
                        </a:lnSpc>
                        <a:spcAft>
                          <a:spcPts val="800"/>
                        </a:spcAft>
                      </a:pPr>
                      <a:r>
                        <a:rPr lang="ru-RU" sz="1400" b="0" dirty="0">
                          <a:solidFill>
                            <a:srgbClr val="000000"/>
                          </a:solidFill>
                          <a:effectLst/>
                          <a:latin typeface="Times New Roman" panose="02020603050405020304" pitchFamily="18" charset="0"/>
                          <a:cs typeface="Times New Roman" panose="02020603050405020304" pitchFamily="18" charset="0"/>
                        </a:rPr>
                        <a:t>Медь, олово, свинец, цинк, алюминий, никель, сурьма, магний.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884" marR="47884" marT="0" marB="0" anchor="ctr"/>
                </a:tc>
                <a:extLst>
                  <a:ext uri="{0D108BD9-81ED-4DB2-BD59-A6C34878D82A}">
                    <a16:rowId xmlns:a16="http://schemas.microsoft.com/office/drawing/2014/main" val="847735571"/>
                  </a:ext>
                </a:extLst>
              </a:tr>
            </a:tbl>
          </a:graphicData>
        </a:graphic>
      </p:graphicFrame>
      <p:sp>
        <p:nvSpPr>
          <p:cNvPr id="10" name="TextBox 9">
            <a:extLst>
              <a:ext uri="{FF2B5EF4-FFF2-40B4-BE49-F238E27FC236}">
                <a16:creationId xmlns:a16="http://schemas.microsoft.com/office/drawing/2014/main" id="{7C02C90B-42A5-4AC0-A4B5-F603BC42A12A}"/>
              </a:ext>
            </a:extLst>
          </p:cNvPr>
          <p:cNvSpPr txBox="1"/>
          <p:nvPr/>
        </p:nvSpPr>
        <p:spPr>
          <a:xfrm>
            <a:off x="214684" y="5805998"/>
            <a:ext cx="11736125" cy="704104"/>
          </a:xfrm>
          <a:prstGeom prst="rect">
            <a:avLst/>
          </a:prstGeom>
          <a:noFill/>
        </p:spPr>
        <p:txBody>
          <a:bodyPr wrap="square">
            <a:spAutoFit/>
          </a:bodyPr>
          <a:lstStyle/>
          <a:p>
            <a:pPr indent="450215" algn="just">
              <a:lnSpc>
                <a:spcPct val="150000"/>
              </a:lnSpc>
              <a:spcAft>
                <a:spcPts val="80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Таким образом, рассмотренные факторы оказали решающее воздействие на расширение биржевого оборота, увеличение биржевых товаров и фьючерсных рынков, а также на превращение товарных бирж из рыночных институтов в финансовые, из рынков реального товара во фьючерсные.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49371"/>
      </p:ext>
    </p:extLst>
  </p:cSld>
  <p:clrMapOvr>
    <a:masterClrMapping/>
  </p:clrMapOvr>
</p:sld>
</file>

<file path=ppt/theme/theme1.xml><?xml version="1.0" encoding="utf-8"?>
<a:theme xmlns:a="http://schemas.openxmlformats.org/drawingml/2006/main" name="Дивиденд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998_TF33552983" id="{160FF37C-0DDC-4D2E-AEAD-253EF6364DF1}" vid="{EC99DBC3-C858-4F3A-82DD-48D686A36DB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{241B765E-560D-4AA7-8355-33E8BCBA0C21}tf33552983_win32</Template>
  <TotalTime>204</TotalTime>
  <Words>4483</Words>
  <Application>Microsoft Office PowerPoint</Application>
  <PresentationFormat>Широкоэкранный</PresentationFormat>
  <Paragraphs>270</Paragraphs>
  <Slides>31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Calibri</vt:lpstr>
      <vt:lpstr>Cambria Math</vt:lpstr>
      <vt:lpstr>Corbel</vt:lpstr>
      <vt:lpstr>Franklin Gothic Book</vt:lpstr>
      <vt:lpstr>Franklin Gothic Demi</vt:lpstr>
      <vt:lpstr>Times New Roman</vt:lpstr>
      <vt:lpstr>Wingdings</vt:lpstr>
      <vt:lpstr>Wingdings 2</vt:lpstr>
      <vt:lpstr>ДивидендVTI</vt:lpstr>
      <vt:lpstr>РАЗДЕЛ 1 «Рынок ценных бумаг как элемент рыночной экономики» </vt:lpstr>
      <vt:lpstr>ТЕМА 1.1 Возникновение и развитие биржевой торговли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 1 «Рынок ценных бумаг как элемент рыночной экономики» </dc:title>
  <dc:creator>Nickolay Uglitskikh</dc:creator>
  <cp:lastModifiedBy>Оля У</cp:lastModifiedBy>
  <cp:revision>29</cp:revision>
  <dcterms:created xsi:type="dcterms:W3CDTF">2021-09-10T11:57:44Z</dcterms:created>
  <dcterms:modified xsi:type="dcterms:W3CDTF">2021-09-12T10:33:47Z</dcterms:modified>
</cp:coreProperties>
</file>